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0" r:id="rId1"/>
  </p:sldMasterIdLst>
  <p:notesMasterIdLst>
    <p:notesMasterId r:id="rId12"/>
  </p:notesMasterIdLst>
  <p:sldIdLst>
    <p:sldId id="256" r:id="rId2"/>
    <p:sldId id="258" r:id="rId3"/>
    <p:sldId id="259" r:id="rId4"/>
    <p:sldId id="260" r:id="rId5"/>
    <p:sldId id="264" r:id="rId6"/>
    <p:sldId id="265" r:id="rId7"/>
    <p:sldId id="261" r:id="rId8"/>
    <p:sldId id="263"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7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Accuracy</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Sheet1!$A$2:$A$5</c:f>
              <c:strCache>
                <c:ptCount val="4"/>
                <c:pt idx="0">
                  <c:v>kNN</c:v>
                </c:pt>
                <c:pt idx="1">
                  <c:v>Random Forest</c:v>
                </c:pt>
                <c:pt idx="2">
                  <c:v>SVM</c:v>
                </c:pt>
                <c:pt idx="3">
                  <c:v>Neural Network</c:v>
                </c:pt>
              </c:strCache>
            </c:strRef>
          </c:cat>
          <c:val>
            <c:numRef>
              <c:f>Sheet1!$B$2:$B$5</c:f>
              <c:numCache>
                <c:formatCode>General</c:formatCode>
                <c:ptCount val="4"/>
                <c:pt idx="0">
                  <c:v>0.8155</c:v>
                </c:pt>
                <c:pt idx="1">
                  <c:v>0.82969999999999999</c:v>
                </c:pt>
                <c:pt idx="2">
                  <c:v>0.82469999999999999</c:v>
                </c:pt>
                <c:pt idx="3">
                  <c:v>0.8216</c:v>
                </c:pt>
              </c:numCache>
            </c:numRef>
          </c:val>
          <c:smooth val="0"/>
          <c:extLst>
            <c:ext xmlns:c16="http://schemas.microsoft.com/office/drawing/2014/chart" uri="{C3380CC4-5D6E-409C-BE32-E72D297353CC}">
              <c16:uniqueId val="{00000000-C59B-4AF9-8E56-14142FFA7AED}"/>
            </c:ext>
          </c:extLst>
        </c:ser>
        <c:ser>
          <c:idx val="1"/>
          <c:order val="1"/>
          <c:tx>
            <c:strRef>
              <c:f>Sheet1!$C$1</c:f>
              <c:strCache>
                <c:ptCount val="1"/>
                <c:pt idx="0">
                  <c:v>Kappa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Sheet1!$A$2:$A$5</c:f>
              <c:strCache>
                <c:ptCount val="4"/>
                <c:pt idx="0">
                  <c:v>kNN</c:v>
                </c:pt>
                <c:pt idx="1">
                  <c:v>Random Forest</c:v>
                </c:pt>
                <c:pt idx="2">
                  <c:v>SVM</c:v>
                </c:pt>
                <c:pt idx="3">
                  <c:v>Neural Network</c:v>
                </c:pt>
              </c:strCache>
            </c:strRef>
          </c:cat>
          <c:val>
            <c:numRef>
              <c:f>Sheet1!$C$2:$C$5</c:f>
              <c:numCache>
                <c:formatCode>General</c:formatCode>
                <c:ptCount val="4"/>
                <c:pt idx="0">
                  <c:v>0.73429999999999995</c:v>
                </c:pt>
                <c:pt idx="1">
                  <c:v>0.75609999999999999</c:v>
                </c:pt>
                <c:pt idx="2">
                  <c:v>0.74880000000000002</c:v>
                </c:pt>
                <c:pt idx="3">
                  <c:v>0.74480000000000002</c:v>
                </c:pt>
              </c:numCache>
            </c:numRef>
          </c:val>
          <c:smooth val="0"/>
          <c:extLst>
            <c:ext xmlns:c16="http://schemas.microsoft.com/office/drawing/2014/chart" uri="{C3380CC4-5D6E-409C-BE32-E72D297353CC}">
              <c16:uniqueId val="{00000001-C59B-4AF9-8E56-14142FFA7AED}"/>
            </c:ext>
          </c:extLst>
        </c:ser>
        <c:dLbls>
          <c:showLegendKey val="0"/>
          <c:showVal val="0"/>
          <c:showCatName val="0"/>
          <c:showSerName val="0"/>
          <c:showPercent val="0"/>
          <c:showBubbleSize val="0"/>
        </c:dLbls>
        <c:marker val="1"/>
        <c:smooth val="0"/>
        <c:axId val="936702440"/>
        <c:axId val="936702768"/>
      </c:lineChart>
      <c:catAx>
        <c:axId val="9367024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cap="all" spc="120" normalizeH="0" baseline="0">
                <a:solidFill>
                  <a:schemeClr val="tx1"/>
                </a:solidFill>
                <a:latin typeface="+mn-lt"/>
                <a:ea typeface="+mn-ea"/>
                <a:cs typeface="+mn-cs"/>
              </a:defRPr>
            </a:pPr>
            <a:endParaRPr lang="en-US"/>
          </a:p>
        </c:txPr>
        <c:crossAx val="936702768"/>
        <c:crosses val="autoZero"/>
        <c:auto val="1"/>
        <c:lblAlgn val="ctr"/>
        <c:lblOffset val="100"/>
        <c:noMultiLvlLbl val="0"/>
      </c:catAx>
      <c:valAx>
        <c:axId val="936702768"/>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3670244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C376D-E47B-4247-82CC-360A7D4643BB}" type="datetimeFigureOut">
              <a:rPr lang="en-US" smtClean="0"/>
              <a:t>12/10/2018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35499-CBBB-4C75-B5DF-BEA052ABEC8B}" type="slidenum">
              <a:rPr lang="en-US" smtClean="0"/>
              <a:t>‹#›</a:t>
            </a:fld>
            <a:endParaRPr lang="en-US"/>
          </a:p>
        </p:txBody>
      </p:sp>
    </p:spTree>
    <p:extLst>
      <p:ext uri="{BB962C8B-B14F-4D97-AF65-F5344CB8AC3E}">
        <p14:creationId xmlns:p14="http://schemas.microsoft.com/office/powerpoint/2010/main" val="3099445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Next, I will like to brief you about the data we have used here. Many of you guys must be familiar with the EA sports game  FIFA, we have used the player stats from the game. Each player here has a play card which has his detailed stats, something like this( show cards) so we have passing accuracy, dribbling, shooting and so on.</a:t>
            </a:r>
            <a:endParaRPr lang="en-US" b="0" dirty="0">
              <a:effectLst/>
            </a:endParaRPr>
          </a:p>
          <a:p>
            <a:pPr rtl="0"/>
            <a:r>
              <a:rPr lang="en-US" sz="1200" b="0" i="0" u="none" strike="noStrike" kern="1200" dirty="0">
                <a:solidFill>
                  <a:schemeClr val="tx1"/>
                </a:solidFill>
                <a:effectLst/>
                <a:latin typeface="+mn-lt"/>
                <a:ea typeface="+mn-ea"/>
                <a:cs typeface="+mn-cs"/>
              </a:rPr>
              <a:t>·    EA dedicates a lot of resources and research to be as precise as they can be in these stats, so we know that the data we have is the best we can have. We have stats for over 18 K players in 75 categories and we use these to check if we can predict the position the player plays and to what accuracy.</a:t>
            </a:r>
            <a:endParaRPr lang="en-US" b="0" dirty="0">
              <a:effectLst/>
            </a:endParaRPr>
          </a:p>
          <a:p>
            <a:pPr rtl="0"/>
            <a:r>
              <a:rPr lang="en-US" sz="1200" b="0" i="0" u="none" strike="noStrike" kern="1200" dirty="0">
                <a:solidFill>
                  <a:schemeClr val="tx1"/>
                </a:solidFill>
                <a:effectLst/>
                <a:latin typeface="+mn-lt"/>
                <a:ea typeface="+mn-ea"/>
                <a:cs typeface="+mn-cs"/>
              </a:rPr>
              <a:t>·    We believe that a similar model can also be implemented in other fields if successful. We will get to that in a few moments.</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5"/>
          </p:nvPr>
        </p:nvSpPr>
        <p:spPr/>
        <p:txBody>
          <a:bodyPr/>
          <a:lstStyle/>
          <a:p>
            <a:fld id="{9F435499-CBBB-4C75-B5DF-BEA052ABEC8B}" type="slidenum">
              <a:rPr lang="en-US" smtClean="0"/>
              <a:t>2</a:t>
            </a:fld>
            <a:endParaRPr lang="en-US"/>
          </a:p>
        </p:txBody>
      </p:sp>
    </p:spTree>
    <p:extLst>
      <p:ext uri="{BB962C8B-B14F-4D97-AF65-F5344CB8AC3E}">
        <p14:creationId xmlns:p14="http://schemas.microsoft.com/office/powerpoint/2010/main" val="13143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As we saw we have 75 categories for each player, but some of them are not useful to us like players name, his country of origin and so on, so we drop some of the variables and will consider  34 attributes, one of which was positions. So we grouped them together, all offensive defensive and midfield players were grouped accordingly, also goal keepers had a group of their own.</a:t>
            </a:r>
            <a:endParaRPr lang="en-US" b="0" dirty="0">
              <a:effectLst/>
            </a:endParaRPr>
          </a:p>
          <a:p>
            <a:pPr rtl="0"/>
            <a:r>
              <a:rPr lang="en-US" sz="1200" b="0" i="0" u="none" strike="noStrike" kern="1200" dirty="0">
                <a:solidFill>
                  <a:schemeClr val="tx1"/>
                </a:solidFill>
                <a:effectLst/>
                <a:latin typeface="+mn-lt"/>
                <a:ea typeface="+mn-ea"/>
                <a:cs typeface="+mn-cs"/>
              </a:rPr>
              <a:t>·    Next, we tried to study the trends in the 34 categories using the scatterplots  for all 34 stats, which was a mistake because we had to study more than 500 of them making the process very cumbersome, so we opted to go a better route by using PCA and tSNE.</a:t>
            </a:r>
            <a:endParaRPr lang="en-US" b="0" dirty="0">
              <a:effectLst/>
            </a:endParaRPr>
          </a:p>
          <a:p>
            <a:pPr rtl="0"/>
            <a:r>
              <a:rPr lang="en-US" sz="1200" b="0" i="0" u="none" strike="noStrike" kern="1200" dirty="0">
                <a:solidFill>
                  <a:schemeClr val="tx1"/>
                </a:solidFill>
                <a:effectLst/>
                <a:latin typeface="+mn-lt"/>
                <a:ea typeface="+mn-ea"/>
                <a:cs typeface="+mn-cs"/>
              </a:rPr>
              <a:t>·    The principal components will capture the variance in the data set. The first principal component captures the highest amount of variability. The larger this variability is, the more information is contained in it as we see in the graph.</a:t>
            </a:r>
            <a:endParaRPr lang="en-US" b="0" dirty="0">
              <a:effectLst/>
            </a:endParaRPr>
          </a:p>
          <a:p>
            <a:pPr rtl="0"/>
            <a:r>
              <a:rPr lang="en-US" sz="1200" b="0" i="0" u="none" strike="noStrike" kern="1200" dirty="0">
                <a:solidFill>
                  <a:schemeClr val="tx1"/>
                </a:solidFill>
                <a:effectLst/>
                <a:latin typeface="+mn-lt"/>
                <a:ea typeface="+mn-ea"/>
                <a:cs typeface="+mn-cs"/>
              </a:rPr>
              <a:t>·    We also used  tSNE i.e. t-distributed stochastic neighbor embedding, what it does is identify patterns in data.</a:t>
            </a:r>
            <a:endParaRPr lang="en-US" b="0" dirty="0">
              <a:effectLst/>
            </a:endParaRPr>
          </a:p>
          <a:p>
            <a:pPr rtl="0"/>
            <a:r>
              <a:rPr lang="en-US" sz="1200" b="0" i="0" u="none" strike="noStrike" kern="1200" dirty="0">
                <a:solidFill>
                  <a:schemeClr val="tx1"/>
                </a:solidFill>
                <a:effectLst/>
                <a:latin typeface="+mn-lt"/>
                <a:ea typeface="+mn-ea"/>
                <a:cs typeface="+mn-cs"/>
              </a:rPr>
              <a:t>·    So here we can see that their is distinct separation in the clusters between the roles, we have GK really all on their own and defensive and offensive players are easily distinguished. The midfielders are right where they are supposed to be i.e. in the middle.</a:t>
            </a:r>
            <a:endParaRPr lang="en-US" b="0" dirty="0">
              <a:effectLst/>
            </a:endParaRPr>
          </a:p>
          <a:p>
            <a:pPr rtl="0"/>
            <a:r>
              <a:rPr lang="en-US" sz="1200" b="0" i="0" u="none" strike="noStrike" kern="1200" dirty="0">
                <a:solidFill>
                  <a:schemeClr val="tx1"/>
                </a:solidFill>
                <a:effectLst/>
                <a:latin typeface="+mn-lt"/>
                <a:ea typeface="+mn-ea"/>
                <a:cs typeface="+mn-cs"/>
              </a:rPr>
              <a:t>·    We also used a few other techniques but got the similar observations everywhere else.</a:t>
            </a:r>
            <a:endParaRPr lang="en-US" b="0" dirty="0">
              <a:effectLst/>
            </a:endParaRPr>
          </a:p>
          <a:p>
            <a:r>
              <a:rPr lang="en-US" sz="1200" b="0" i="0" u="none" strike="noStrike" kern="1200" dirty="0">
                <a:solidFill>
                  <a:schemeClr val="tx1"/>
                </a:solidFill>
                <a:effectLst/>
                <a:latin typeface="+mn-lt"/>
                <a:ea typeface="+mn-ea"/>
                <a:cs typeface="+mn-cs"/>
              </a:rPr>
              <a:t>·    Once we had these results, we learned that it was possible to distinguish positions of players by player attributes and a more accurate prediction could be made using machine learning.</a:t>
            </a:r>
            <a:endParaRPr lang="en-US" dirty="0"/>
          </a:p>
        </p:txBody>
      </p:sp>
      <p:sp>
        <p:nvSpPr>
          <p:cNvPr id="4" name="Slide Number Placeholder 3"/>
          <p:cNvSpPr>
            <a:spLocks noGrp="1"/>
          </p:cNvSpPr>
          <p:nvPr>
            <p:ph type="sldNum" sz="quarter" idx="5"/>
          </p:nvPr>
        </p:nvSpPr>
        <p:spPr/>
        <p:txBody>
          <a:bodyPr/>
          <a:lstStyle/>
          <a:p>
            <a:fld id="{9F435499-CBBB-4C75-B5DF-BEA052ABEC8B}" type="slidenum">
              <a:rPr lang="en-US" smtClean="0"/>
              <a:t>3</a:t>
            </a:fld>
            <a:endParaRPr lang="en-US"/>
          </a:p>
        </p:txBody>
      </p:sp>
    </p:spTree>
    <p:extLst>
      <p:ext uri="{BB962C8B-B14F-4D97-AF65-F5344CB8AC3E}">
        <p14:creationId xmlns:p14="http://schemas.microsoft.com/office/powerpoint/2010/main" val="219785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 computer system </a:t>
            </a:r>
            <a:r>
              <a:rPr lang="en-IN" dirty="0" err="1" smtClean="0"/>
              <a:t>modeled</a:t>
            </a:r>
            <a:r>
              <a:rPr lang="en-IN" dirty="0" smtClean="0"/>
              <a:t> on the human brain where highly interconnected elements process information by their dynamic state response to external inputs</a:t>
            </a:r>
          </a:p>
          <a:p>
            <a:endParaRPr lang="en-IN" dirty="0" smtClean="0"/>
          </a:p>
          <a:p>
            <a:r>
              <a:rPr lang="en-IN" dirty="0" smtClean="0"/>
              <a:t>Neural </a:t>
            </a:r>
            <a:r>
              <a:rPr lang="en-IN" dirty="0" err="1" smtClean="0"/>
              <a:t>neworks</a:t>
            </a:r>
            <a:r>
              <a:rPr lang="en-IN" dirty="0" smtClean="0"/>
              <a:t> are typically organized in layers. Layers are made up of a number of interconnected 'nodes' which contain an 'activation function'. </a:t>
            </a:r>
          </a:p>
          <a:p>
            <a:r>
              <a:rPr lang="en-IN" dirty="0" smtClean="0"/>
              <a:t>Patterns are presented to the network via the 'input layer', which communicates to one or more 'hidden layers' where the actual processing is done via a system of weighted 'connections'. </a:t>
            </a:r>
          </a:p>
          <a:p>
            <a:r>
              <a:rPr lang="en-IN" dirty="0" smtClean="0"/>
              <a:t>The hidden layers then link to an 'output layer' where the answer is output as shown in the graphic below.</a:t>
            </a:r>
          </a:p>
          <a:p>
            <a:endParaRPr lang="en-IN" dirty="0" smtClean="0"/>
          </a:p>
          <a:p>
            <a:r>
              <a:rPr lang="en-IN" dirty="0" smtClean="0"/>
              <a:t>We initialize the network with a bunch of completely random weights and biases From there, we start with first entry in our dataset</a:t>
            </a:r>
          </a:p>
          <a:p>
            <a:r>
              <a:rPr lang="en-IN" dirty="0" smtClean="0"/>
              <a:t>We start moving input dimensions through the neural network(its called feed forward neural network)</a:t>
            </a:r>
          </a:p>
          <a:p>
            <a:endParaRPr lang="en-IN" dirty="0" smtClean="0"/>
          </a:p>
          <a:p>
            <a:r>
              <a:rPr lang="en-IN" dirty="0" smtClean="0"/>
              <a:t>It has Black Box Configuration(Tuning) Options</a:t>
            </a:r>
          </a:p>
          <a:p>
            <a:r>
              <a:rPr lang="en-IN" dirty="0" smtClean="0"/>
              <a:t>How many hidden layers? usually 1</a:t>
            </a:r>
          </a:p>
          <a:p>
            <a:r>
              <a:rPr lang="en-IN" dirty="0" smtClean="0"/>
              <a:t>How many nodes in each hidden layer?</a:t>
            </a:r>
          </a:p>
          <a:p>
            <a:endParaRPr lang="en-IN" dirty="0" smtClean="0"/>
          </a:p>
          <a:p>
            <a:r>
              <a:rPr lang="en-IN" dirty="0" smtClean="0"/>
              <a:t>Then we see</a:t>
            </a:r>
          </a:p>
          <a:p>
            <a:r>
              <a:rPr lang="en-IN" dirty="0" smtClean="0"/>
              <a:t>How many times it goes over all the data in your dataset</a:t>
            </a:r>
          </a:p>
          <a:p>
            <a:r>
              <a:rPr lang="en-IN" dirty="0" smtClean="0"/>
              <a:t>How accurate you want this thing to be</a:t>
            </a:r>
          </a:p>
          <a:p>
            <a:r>
              <a:rPr lang="en-IN" dirty="0" smtClean="0"/>
              <a:t>This is called Iterations &amp; Desired Error Level</a:t>
            </a:r>
          </a:p>
          <a:p>
            <a:r>
              <a:rPr lang="en-IN" dirty="0" smtClean="0"/>
              <a:t>(training stops when you reach one or the other)</a:t>
            </a:r>
          </a:p>
          <a:p>
            <a:endParaRPr lang="en-IN" dirty="0" smtClean="0"/>
          </a:p>
          <a:p>
            <a:r>
              <a:rPr lang="en-IN" dirty="0" smtClean="0"/>
              <a:t>Start with Random guess</a:t>
            </a:r>
          </a:p>
          <a:p>
            <a:r>
              <a:rPr lang="en-IN" dirty="0" smtClean="0"/>
              <a:t>Node1:(InputDim1*weight1+InputDim2*weight2)+Bias1</a:t>
            </a:r>
          </a:p>
          <a:p>
            <a:endParaRPr lang="en-IN" dirty="0" smtClean="0"/>
          </a:p>
          <a:p>
            <a:r>
              <a:rPr lang="en-IN" dirty="0" smtClean="0"/>
              <a:t>Most ANNs contain some form of 'learning rule' which modifies the weights of the connections according to the input patterns that it is presented with. </a:t>
            </a:r>
          </a:p>
          <a:p>
            <a:r>
              <a:rPr lang="en-IN" dirty="0" smtClean="0"/>
              <a:t>In a sense, ANNs learn by example as do their biological counterparts; </a:t>
            </a:r>
          </a:p>
          <a:p>
            <a:endParaRPr lang="en-IN" dirty="0" smtClean="0"/>
          </a:p>
          <a:p>
            <a:r>
              <a:rPr lang="en-IN" dirty="0" smtClean="0"/>
              <a:t>We give inputs through a random rate which gets more accurate over time</a:t>
            </a:r>
          </a:p>
          <a:p>
            <a:r>
              <a:rPr lang="en-IN" dirty="0" smtClean="0"/>
              <a:t>Biases, activation function, calculate error and </a:t>
            </a:r>
            <a:r>
              <a:rPr lang="en-IN" dirty="0" err="1" smtClean="0"/>
              <a:t>backpropagate</a:t>
            </a:r>
            <a:r>
              <a:rPr lang="en-IN" dirty="0" smtClean="0"/>
              <a:t> some adjustments to the weights and biases.</a:t>
            </a:r>
          </a:p>
          <a:p>
            <a:r>
              <a:rPr lang="en-IN" dirty="0" smtClean="0"/>
              <a:t>Once done, we get a set of weights and biases that are accurate.</a:t>
            </a:r>
          </a:p>
          <a:p>
            <a:r>
              <a:rPr lang="en-IN" dirty="0" smtClean="0"/>
              <a:t>Then we test input </a:t>
            </a:r>
            <a:r>
              <a:rPr lang="en-IN" dirty="0" err="1" smtClean="0"/>
              <a:t>ot</a:t>
            </a:r>
            <a:r>
              <a:rPr lang="en-IN" dirty="0" smtClean="0"/>
              <a:t> get good </a:t>
            </a:r>
            <a:r>
              <a:rPr lang="en-IN" dirty="0" err="1" smtClean="0"/>
              <a:t>guesstimation</a:t>
            </a:r>
            <a:r>
              <a:rPr lang="en-IN" dirty="0" smtClean="0"/>
              <a:t> of outputs.</a:t>
            </a:r>
            <a:endParaRPr lang="en-IN" dirty="0"/>
          </a:p>
        </p:txBody>
      </p:sp>
      <p:sp>
        <p:nvSpPr>
          <p:cNvPr id="4" name="Slide Number Placeholder 3"/>
          <p:cNvSpPr>
            <a:spLocks noGrp="1"/>
          </p:cNvSpPr>
          <p:nvPr>
            <p:ph type="sldNum" sz="quarter" idx="10"/>
          </p:nvPr>
        </p:nvSpPr>
        <p:spPr/>
        <p:txBody>
          <a:bodyPr/>
          <a:lstStyle/>
          <a:p>
            <a:fld id="{9F435499-CBBB-4C75-B5DF-BEA052ABEC8B}" type="slidenum">
              <a:rPr lang="en-US" smtClean="0"/>
              <a:t>7</a:t>
            </a:fld>
            <a:endParaRPr lang="en-US"/>
          </a:p>
        </p:txBody>
      </p:sp>
    </p:spTree>
    <p:extLst>
      <p:ext uri="{BB962C8B-B14F-4D97-AF65-F5344CB8AC3E}">
        <p14:creationId xmlns:p14="http://schemas.microsoft.com/office/powerpoint/2010/main" val="119482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Now we will fit a neural network model in R using 'caret' package </a:t>
            </a:r>
          </a:p>
          <a:p>
            <a:endParaRPr lang="en-IN" dirty="0" smtClean="0"/>
          </a:p>
          <a:p>
            <a:r>
              <a:rPr lang="en-IN" dirty="0" smtClean="0"/>
              <a:t>To modify the resampling method, a </a:t>
            </a:r>
            <a:r>
              <a:rPr lang="en-IN" dirty="0" err="1" smtClean="0"/>
              <a:t>trainControl</a:t>
            </a:r>
            <a:r>
              <a:rPr lang="en-IN" dirty="0" smtClean="0"/>
              <a:t> function is used.</a:t>
            </a:r>
          </a:p>
          <a:p>
            <a:r>
              <a:rPr lang="en-IN" dirty="0" smtClean="0"/>
              <a:t>Method used here </a:t>
            </a:r>
            <a:r>
              <a:rPr lang="en-IN" dirty="0" err="1" smtClean="0"/>
              <a:t>is"repeatedcv</a:t>
            </a:r>
            <a:r>
              <a:rPr lang="en-IN" dirty="0" smtClean="0"/>
              <a:t>", which specifies repeated K-fold cross-validation, dividing the to train and test data in random way.</a:t>
            </a:r>
          </a:p>
          <a:p>
            <a:r>
              <a:rPr lang="en-IN" dirty="0" smtClean="0"/>
              <a:t>We set the number of repetitions to 3 while the value of K is defaulted to 10.</a:t>
            </a:r>
          </a:p>
          <a:p>
            <a:endParaRPr lang="en-IN" dirty="0" smtClean="0"/>
          </a:p>
          <a:p>
            <a:r>
              <a:rPr lang="en-IN" dirty="0" smtClean="0"/>
              <a:t>To define tuning parameters</a:t>
            </a:r>
          </a:p>
          <a:p>
            <a:r>
              <a:rPr lang="en-IN" dirty="0" smtClean="0"/>
              <a:t>We create a data frame of </a:t>
            </a:r>
            <a:r>
              <a:rPr lang="en-IN" dirty="0" err="1" smtClean="0"/>
              <a:t>cartesian</a:t>
            </a:r>
            <a:r>
              <a:rPr lang="en-IN" dirty="0" smtClean="0"/>
              <a:t> products using '</a:t>
            </a:r>
            <a:r>
              <a:rPr lang="en-IN" dirty="0" err="1" smtClean="0"/>
              <a:t>expand.grid</a:t>
            </a:r>
            <a:r>
              <a:rPr lang="en-IN" dirty="0" smtClean="0"/>
              <a:t>' function in R, wherein we specify our hyper-parameters: </a:t>
            </a:r>
          </a:p>
          <a:p>
            <a:r>
              <a:rPr lang="en-IN" dirty="0" smtClean="0"/>
              <a:t>Size is the number of units in hidden layer taken to be 1,5,10,15</a:t>
            </a:r>
          </a:p>
          <a:p>
            <a:r>
              <a:rPr lang="en-IN" dirty="0" smtClean="0"/>
              <a:t>and Decay is the regularization parameter taken to be .2, .5 and .7</a:t>
            </a:r>
          </a:p>
          <a:p>
            <a:endParaRPr lang="en-IN" dirty="0" smtClean="0"/>
          </a:p>
          <a:p>
            <a:r>
              <a:rPr lang="en-IN" dirty="0" smtClean="0"/>
              <a:t>Now we train our neural network using tuning and control parameters that we just defined.</a:t>
            </a:r>
          </a:p>
          <a:p>
            <a:r>
              <a:rPr lang="en-IN" dirty="0" smtClean="0"/>
              <a:t>setting maximum iterations to be 500 and absolute tolerance of 0.01</a:t>
            </a:r>
          </a:p>
          <a:p>
            <a:r>
              <a:rPr lang="en-IN" dirty="0" smtClean="0"/>
              <a:t> </a:t>
            </a:r>
          </a:p>
          <a:p>
            <a:r>
              <a:rPr lang="en-IN" dirty="0" smtClean="0"/>
              <a:t>Accuracy was used to select the optimal model using the largest value.</a:t>
            </a:r>
          </a:p>
          <a:p>
            <a:r>
              <a:rPr lang="en-IN" dirty="0" smtClean="0"/>
              <a:t>The final values used for the model were size = 5 and decay = 0.7</a:t>
            </a:r>
          </a:p>
          <a:p>
            <a:endParaRPr lang="en-IN" dirty="0"/>
          </a:p>
        </p:txBody>
      </p:sp>
      <p:sp>
        <p:nvSpPr>
          <p:cNvPr id="4" name="Slide Number Placeholder 3"/>
          <p:cNvSpPr>
            <a:spLocks noGrp="1"/>
          </p:cNvSpPr>
          <p:nvPr>
            <p:ph type="sldNum" sz="quarter" idx="10"/>
          </p:nvPr>
        </p:nvSpPr>
        <p:spPr/>
        <p:txBody>
          <a:bodyPr/>
          <a:lstStyle/>
          <a:p>
            <a:fld id="{9F435499-CBBB-4C75-B5DF-BEA052ABEC8B}" type="slidenum">
              <a:rPr lang="en-US" smtClean="0"/>
              <a:t>8</a:t>
            </a:fld>
            <a:endParaRPr lang="en-US"/>
          </a:p>
        </p:txBody>
      </p:sp>
    </p:spTree>
    <p:extLst>
      <p:ext uri="{BB962C8B-B14F-4D97-AF65-F5344CB8AC3E}">
        <p14:creationId xmlns:p14="http://schemas.microsoft.com/office/powerpoint/2010/main" val="3198975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0531629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4627650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0353967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9557699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21423542"/>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12/10/2018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4457651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9487946"/>
      </p:ext>
    </p:extLst>
  </p:cSld>
  <p:clrMapOvr>
    <a:masterClrMapping/>
  </p:clrMapOvr>
  <p:transition spd="slow">
    <p:push dir="u"/>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12/10/2018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6674042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12/10/2018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301517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12/10/2018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828117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12/10/2018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6972665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12/10/2018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3047643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spd="slow">
    <p:push dir="u"/>
  </p:transition>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1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1.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2.m4a"/><Relationship Id="rId7" Type="http://schemas.openxmlformats.org/officeDocument/2006/relationships/image" Target="../media/image14.JP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3.JPG"/><Relationship Id="rId5" Type="http://schemas.openxmlformats.org/officeDocument/2006/relationships/notesSlide" Target="../notesSlides/notesSlide4.xml"/><Relationship Id="rId4"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B9F4-9081-400A-B306-A85456B1097D}"/>
              </a:ext>
            </a:extLst>
          </p:cNvPr>
          <p:cNvSpPr>
            <a:spLocks noGrp="1"/>
          </p:cNvSpPr>
          <p:nvPr>
            <p:ph type="ctrTitle"/>
          </p:nvPr>
        </p:nvSpPr>
        <p:spPr/>
        <p:txBody>
          <a:bodyPr/>
          <a:lstStyle/>
          <a:p>
            <a:r>
              <a:rPr lang="en-US" dirty="0"/>
              <a:t>Predicting player position </a:t>
            </a:r>
          </a:p>
        </p:txBody>
      </p:sp>
      <p:sp>
        <p:nvSpPr>
          <p:cNvPr id="3" name="Subtitle 2">
            <a:extLst>
              <a:ext uri="{FF2B5EF4-FFF2-40B4-BE49-F238E27FC236}">
                <a16:creationId xmlns:a16="http://schemas.microsoft.com/office/drawing/2014/main" id="{38F6A1DD-1DD1-47C6-921F-6F36066514F6}"/>
              </a:ext>
            </a:extLst>
          </p:cNvPr>
          <p:cNvSpPr>
            <a:spLocks noGrp="1"/>
          </p:cNvSpPr>
          <p:nvPr>
            <p:ph type="subTitle" idx="1"/>
          </p:nvPr>
        </p:nvSpPr>
        <p:spPr/>
        <p:txBody>
          <a:bodyPr>
            <a:normAutofit/>
          </a:bodyPr>
          <a:lstStyle/>
          <a:p>
            <a:r>
              <a:rPr lang="en-US" sz="2400" b="1" dirty="0">
                <a:solidFill>
                  <a:schemeClr val="bg1"/>
                </a:solidFill>
              </a:rPr>
              <a:t>USING MACHINE LEARNING</a:t>
            </a:r>
          </a:p>
        </p:txBody>
      </p:sp>
    </p:spTree>
    <p:extLst>
      <p:ext uri="{BB962C8B-B14F-4D97-AF65-F5344CB8AC3E}">
        <p14:creationId xmlns:p14="http://schemas.microsoft.com/office/powerpoint/2010/main" val="403041069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48DD-70F2-43C3-9642-1756357AE20C}"/>
              </a:ext>
            </a:extLst>
          </p:cNvPr>
          <p:cNvSpPr>
            <a:spLocks noGrp="1"/>
          </p:cNvSpPr>
          <p:nvPr>
            <p:ph type="title"/>
          </p:nvPr>
        </p:nvSpPr>
        <p:spPr>
          <a:xfrm>
            <a:off x="533400" y="231267"/>
            <a:ext cx="11258550" cy="886706"/>
          </a:xfrm>
        </p:spPr>
        <p:txBody>
          <a:bodyPr/>
          <a:lstStyle/>
          <a:p>
            <a:r>
              <a:rPr lang="en-US" dirty="0"/>
              <a:t>Future Use</a:t>
            </a:r>
          </a:p>
        </p:txBody>
      </p:sp>
      <p:sp>
        <p:nvSpPr>
          <p:cNvPr id="3" name="Content Placeholder 2">
            <a:extLst>
              <a:ext uri="{FF2B5EF4-FFF2-40B4-BE49-F238E27FC236}">
                <a16:creationId xmlns:a16="http://schemas.microsoft.com/office/drawing/2014/main" id="{8CA8D05A-4869-4017-95E7-90F19DE6D8B5}"/>
              </a:ext>
            </a:extLst>
          </p:cNvPr>
          <p:cNvSpPr>
            <a:spLocks noGrp="1"/>
          </p:cNvSpPr>
          <p:nvPr>
            <p:ph idx="1"/>
          </p:nvPr>
        </p:nvSpPr>
        <p:spPr>
          <a:xfrm>
            <a:off x="533399" y="1390269"/>
            <a:ext cx="11258549" cy="3534156"/>
          </a:xfrm>
        </p:spPr>
        <p:txBody>
          <a:bodyPr/>
          <a:lstStyle/>
          <a:p>
            <a:r>
              <a:rPr lang="en-US" dirty="0"/>
              <a:t>1</a:t>
            </a:r>
          </a:p>
          <a:p>
            <a:r>
              <a:rPr lang="en-US" dirty="0"/>
              <a:t>2</a:t>
            </a:r>
          </a:p>
          <a:p>
            <a:r>
              <a:rPr lang="en-US" dirty="0"/>
              <a:t>3</a:t>
            </a:r>
          </a:p>
          <a:p>
            <a:r>
              <a:rPr lang="en-US" dirty="0"/>
              <a:t>4</a:t>
            </a:r>
          </a:p>
          <a:p>
            <a:r>
              <a:rPr lang="en-US" dirty="0"/>
              <a:t>5</a:t>
            </a:r>
          </a:p>
          <a:p>
            <a:endParaRPr lang="en-US" dirty="0"/>
          </a:p>
        </p:txBody>
      </p:sp>
      <p:sp>
        <p:nvSpPr>
          <p:cNvPr id="4" name="TextBox 3">
            <a:extLst>
              <a:ext uri="{FF2B5EF4-FFF2-40B4-BE49-F238E27FC236}">
                <a16:creationId xmlns:a16="http://schemas.microsoft.com/office/drawing/2014/main" id="{735BE1F9-DD3F-4663-8173-F4711B7613E1}"/>
              </a:ext>
            </a:extLst>
          </p:cNvPr>
          <p:cNvSpPr txBox="1"/>
          <p:nvPr/>
        </p:nvSpPr>
        <p:spPr>
          <a:xfrm>
            <a:off x="4095750" y="5534025"/>
            <a:ext cx="4181475" cy="830997"/>
          </a:xfrm>
          <a:prstGeom prst="rect">
            <a:avLst/>
          </a:prstGeom>
          <a:noFill/>
        </p:spPr>
        <p:txBody>
          <a:bodyPr wrap="square" rtlCol="0">
            <a:spAutoFit/>
          </a:bodyPr>
          <a:lstStyle/>
          <a:p>
            <a:pPr algn="ctr"/>
            <a:r>
              <a:rPr lang="en-US" sz="4800" dirty="0" err="1"/>
              <a:t>Thakyou</a:t>
            </a:r>
            <a:r>
              <a:rPr lang="en-US" sz="4800" dirty="0"/>
              <a:t> !</a:t>
            </a:r>
          </a:p>
        </p:txBody>
      </p:sp>
    </p:spTree>
    <p:extLst>
      <p:ext uri="{BB962C8B-B14F-4D97-AF65-F5344CB8AC3E}">
        <p14:creationId xmlns:p14="http://schemas.microsoft.com/office/powerpoint/2010/main" val="176150239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5532-7C1D-4DA4-845A-A5CCF7A82ACB}"/>
              </a:ext>
            </a:extLst>
          </p:cNvPr>
          <p:cNvSpPr>
            <a:spLocks noGrp="1"/>
          </p:cNvSpPr>
          <p:nvPr>
            <p:ph type="title"/>
          </p:nvPr>
        </p:nvSpPr>
        <p:spPr>
          <a:xfrm>
            <a:off x="665825" y="361011"/>
            <a:ext cx="10848513" cy="756962"/>
          </a:xfrm>
        </p:spPr>
        <p:txBody>
          <a:bodyPr>
            <a:normAutofit/>
          </a:bodyPr>
          <a:lstStyle/>
          <a:p>
            <a:r>
              <a:rPr lang="en-US" dirty="0"/>
              <a:t>the Data</a:t>
            </a:r>
          </a:p>
        </p:txBody>
      </p:sp>
      <p:sp>
        <p:nvSpPr>
          <p:cNvPr id="3" name="Content Placeholder 2">
            <a:extLst>
              <a:ext uri="{FF2B5EF4-FFF2-40B4-BE49-F238E27FC236}">
                <a16:creationId xmlns:a16="http://schemas.microsoft.com/office/drawing/2014/main" id="{2195B79A-6AA6-4BE6-BC25-BD07977E4F04}"/>
              </a:ext>
            </a:extLst>
          </p:cNvPr>
          <p:cNvSpPr>
            <a:spLocks noGrp="1"/>
          </p:cNvSpPr>
          <p:nvPr>
            <p:ph idx="1"/>
          </p:nvPr>
        </p:nvSpPr>
        <p:spPr>
          <a:xfrm>
            <a:off x="665825" y="1518082"/>
            <a:ext cx="5430175" cy="4978907"/>
          </a:xfrm>
        </p:spPr>
        <p:txBody>
          <a:bodyPr>
            <a:normAutofit lnSpcReduction="10000"/>
          </a:bodyPr>
          <a:lstStyle/>
          <a:p>
            <a:pPr algn="just">
              <a:lnSpc>
                <a:spcPct val="150000"/>
              </a:lnSpc>
            </a:pPr>
            <a:r>
              <a:rPr lang="en-US" dirty="0"/>
              <a:t>EA Sports’ FIFA-2018 in-game </a:t>
            </a:r>
            <a:r>
              <a:rPr lang="en-US" b="1" dirty="0"/>
              <a:t>statistics</a:t>
            </a:r>
            <a:endParaRPr lang="en-US" dirty="0"/>
          </a:p>
          <a:p>
            <a:pPr algn="just">
              <a:lnSpc>
                <a:spcPct val="150000"/>
              </a:lnSpc>
            </a:pPr>
            <a:r>
              <a:rPr lang="en-US" dirty="0"/>
              <a:t>Statistics from </a:t>
            </a:r>
            <a:r>
              <a:rPr lang="en-US" b="1" dirty="0"/>
              <a:t>player cards</a:t>
            </a:r>
            <a:r>
              <a:rPr lang="en-US" dirty="0"/>
              <a:t> </a:t>
            </a:r>
          </a:p>
          <a:p>
            <a:pPr lvl="1" algn="just">
              <a:lnSpc>
                <a:spcPct val="110000"/>
              </a:lnSpc>
            </a:pPr>
            <a:r>
              <a:rPr lang="en-US" dirty="0"/>
              <a:t>Each player has a skill rating in every category</a:t>
            </a:r>
          </a:p>
          <a:p>
            <a:pPr lvl="1" algn="just">
              <a:lnSpc>
                <a:spcPct val="110000"/>
              </a:lnSpc>
            </a:pPr>
            <a:r>
              <a:rPr lang="en-US" dirty="0"/>
              <a:t>All skills are rated between 0-100.</a:t>
            </a:r>
          </a:p>
          <a:p>
            <a:pPr lvl="1" algn="just">
              <a:lnSpc>
                <a:spcPct val="110000"/>
              </a:lnSpc>
            </a:pPr>
            <a:r>
              <a:rPr lang="en-US" dirty="0"/>
              <a:t>Goalkeepers have a different set of skills.</a:t>
            </a:r>
          </a:p>
          <a:p>
            <a:pPr algn="just">
              <a:lnSpc>
                <a:spcPct val="150000"/>
              </a:lnSpc>
            </a:pPr>
            <a:r>
              <a:rPr lang="en-US" dirty="0"/>
              <a:t>All stats are created with the help of scouts, coaches and team of data-scientist.</a:t>
            </a:r>
          </a:p>
          <a:p>
            <a:pPr algn="just">
              <a:lnSpc>
                <a:spcPct val="150000"/>
              </a:lnSpc>
            </a:pPr>
            <a:r>
              <a:rPr lang="en-US" dirty="0"/>
              <a:t>We aim to predict the position of the players by training our algorithm.</a:t>
            </a:r>
          </a:p>
          <a:p>
            <a:pPr algn="just">
              <a:lnSpc>
                <a:spcPct val="150000"/>
              </a:lnSpc>
            </a:pPr>
            <a:r>
              <a:rPr lang="en-US" dirty="0"/>
              <a:t>A similar model can be implemented in other fields to gain similar insight.</a:t>
            </a:r>
          </a:p>
        </p:txBody>
      </p:sp>
      <p:pic>
        <p:nvPicPr>
          <p:cNvPr id="5" name="Picture 4">
            <a:extLst>
              <a:ext uri="{FF2B5EF4-FFF2-40B4-BE49-F238E27FC236}">
                <a16:creationId xmlns:a16="http://schemas.microsoft.com/office/drawing/2014/main" id="{E7950DAA-D09E-47CC-B111-950584CEC8F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532847" y="3642604"/>
            <a:ext cx="2167270" cy="3250906"/>
          </a:xfrm>
          <a:prstGeom prst="rect">
            <a:avLst/>
          </a:prstGeom>
        </p:spPr>
      </p:pic>
      <p:pic>
        <p:nvPicPr>
          <p:cNvPr id="7" name="Picture 6">
            <a:extLst>
              <a:ext uri="{FF2B5EF4-FFF2-40B4-BE49-F238E27FC236}">
                <a16:creationId xmlns:a16="http://schemas.microsoft.com/office/drawing/2014/main" id="{C61C4E14-91A1-444B-A29D-2B137D9D364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78300" y1="29733" x2="78900" y2="35667"/>
                        <a14:foregroundMark x1="46300" y1="30933" x2="42100" y2="36867"/>
                      </a14:backgroundRemoval>
                    </a14:imgEffect>
                  </a14:imgLayer>
                </a14:imgProps>
              </a:ext>
            </a:extLst>
          </a:blip>
          <a:stretch>
            <a:fillRect/>
          </a:stretch>
        </p:blipFill>
        <p:spPr>
          <a:xfrm>
            <a:off x="6532847" y="953096"/>
            <a:ext cx="2167270" cy="3250906"/>
          </a:xfrm>
          <a:prstGeom prst="rect">
            <a:avLst/>
          </a:prstGeom>
        </p:spPr>
      </p:pic>
      <p:pic>
        <p:nvPicPr>
          <p:cNvPr id="9" name="Picture 8">
            <a:extLst>
              <a:ext uri="{FF2B5EF4-FFF2-40B4-BE49-F238E27FC236}">
                <a16:creationId xmlns:a16="http://schemas.microsoft.com/office/drawing/2014/main" id="{1399A0A8-5B8A-4144-AC54-72CA6FF5DFB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199340" y="3607094"/>
            <a:ext cx="2167270" cy="3250906"/>
          </a:xfrm>
          <a:prstGeom prst="rect">
            <a:avLst/>
          </a:prstGeom>
        </p:spPr>
      </p:pic>
      <p:pic>
        <p:nvPicPr>
          <p:cNvPr id="11" name="Picture 10">
            <a:extLst>
              <a:ext uri="{FF2B5EF4-FFF2-40B4-BE49-F238E27FC236}">
                <a16:creationId xmlns:a16="http://schemas.microsoft.com/office/drawing/2014/main" id="{2ACB0E1C-D6DD-4A65-A73F-9C231238A31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60200" y1="19467" x2="67900" y2="15533"/>
                        <a14:foregroundMark x1="58400" y1="17467" x2="66700" y2="19067"/>
                        <a14:foregroundMark x1="56000" y1="13933" x2="69700" y2="15533"/>
                        <a14:foregroundMark x1="66700" y1="22667" x2="55400" y2="21467"/>
                        <a14:foregroundMark x1="47700" y1="27000" x2="52500" y2="22667"/>
                        <a14:foregroundMark x1="46000" y1="47533" x2="46600" y2="41200"/>
                        <a14:foregroundMark x1="48900" y1="43200" x2="46600" y2="38400"/>
                        <a14:foregroundMark x1="50700" y1="50267" x2="47100" y2="47133"/>
                        <a14:foregroundMark x1="67900" y1="44333" x2="69100" y2="43200"/>
                        <a14:foregroundMark x1="69100" y1="30933" x2="69100" y2="21867"/>
                        <a14:foregroundMark x1="70800" y1="47133" x2="67900" y2="42800"/>
                      </a14:backgroundRemoval>
                    </a14:imgEffect>
                  </a14:imgLayer>
                </a14:imgProps>
              </a:ext>
            </a:extLst>
          </a:blip>
          <a:stretch>
            <a:fillRect/>
          </a:stretch>
        </p:blipFill>
        <p:spPr>
          <a:xfrm>
            <a:off x="9200983" y="953096"/>
            <a:ext cx="2167270" cy="3250906"/>
          </a:xfrm>
          <a:prstGeom prst="rect">
            <a:avLst/>
          </a:prstGeom>
        </p:spPr>
      </p:pic>
    </p:spTree>
    <p:extLst>
      <p:ext uri="{BB962C8B-B14F-4D97-AF65-F5344CB8AC3E}">
        <p14:creationId xmlns:p14="http://schemas.microsoft.com/office/powerpoint/2010/main" val="4264189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500"/>
                                        <p:tgtEl>
                                          <p:spTgt spid="3">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561F-ADC4-481B-BF7C-7CE96C79D85A}"/>
              </a:ext>
            </a:extLst>
          </p:cNvPr>
          <p:cNvSpPr>
            <a:spLocks noGrp="1"/>
          </p:cNvSpPr>
          <p:nvPr>
            <p:ph type="title"/>
          </p:nvPr>
        </p:nvSpPr>
        <p:spPr>
          <a:xfrm>
            <a:off x="550333" y="422825"/>
            <a:ext cx="11091334" cy="879448"/>
          </a:xfrm>
        </p:spPr>
        <p:txBody>
          <a:bodyPr/>
          <a:lstStyle/>
          <a:p>
            <a:r>
              <a:rPr lang="en-US" dirty="0"/>
              <a:t>Pre processing</a:t>
            </a:r>
          </a:p>
        </p:txBody>
      </p:sp>
      <p:sp>
        <p:nvSpPr>
          <p:cNvPr id="3" name="Content Placeholder 2">
            <a:extLst>
              <a:ext uri="{FF2B5EF4-FFF2-40B4-BE49-F238E27FC236}">
                <a16:creationId xmlns:a16="http://schemas.microsoft.com/office/drawing/2014/main" id="{29E52856-E417-4E05-A3A5-E89C8466DD05}"/>
              </a:ext>
            </a:extLst>
          </p:cNvPr>
          <p:cNvSpPr>
            <a:spLocks noGrp="1"/>
          </p:cNvSpPr>
          <p:nvPr>
            <p:ph idx="1"/>
          </p:nvPr>
        </p:nvSpPr>
        <p:spPr>
          <a:xfrm>
            <a:off x="550333" y="1532467"/>
            <a:ext cx="5545668" cy="5046133"/>
          </a:xfrm>
        </p:spPr>
        <p:txBody>
          <a:bodyPr>
            <a:normAutofit fontScale="92500"/>
          </a:bodyPr>
          <a:lstStyle/>
          <a:p>
            <a:pPr algn="just">
              <a:lnSpc>
                <a:spcPct val="150000"/>
              </a:lnSpc>
            </a:pPr>
            <a:r>
              <a:rPr lang="en-US" dirty="0"/>
              <a:t>We have </a:t>
            </a:r>
            <a:r>
              <a:rPr lang="en-US" b="1" dirty="0"/>
              <a:t>75</a:t>
            </a:r>
            <a:r>
              <a:rPr lang="en-US" dirty="0"/>
              <a:t> categories of statistics, of which we select </a:t>
            </a:r>
            <a:r>
              <a:rPr lang="en-US" b="1" dirty="0"/>
              <a:t>34</a:t>
            </a:r>
          </a:p>
          <a:p>
            <a:pPr algn="just">
              <a:lnSpc>
                <a:spcPct val="150000"/>
              </a:lnSpc>
            </a:pPr>
            <a:r>
              <a:rPr lang="en-US" dirty="0"/>
              <a:t>We group the according to their positions</a:t>
            </a:r>
          </a:p>
          <a:p>
            <a:pPr algn="just">
              <a:lnSpc>
                <a:spcPct val="150000"/>
              </a:lnSpc>
            </a:pPr>
            <a:r>
              <a:rPr lang="en-US" dirty="0"/>
              <a:t>Overview the data, find trends in it using </a:t>
            </a:r>
            <a:r>
              <a:rPr lang="en-US" b="1" dirty="0"/>
              <a:t>scatterplots</a:t>
            </a:r>
          </a:p>
          <a:p>
            <a:pPr algn="just">
              <a:lnSpc>
                <a:spcPct val="150000"/>
              </a:lnSpc>
            </a:pPr>
            <a:r>
              <a:rPr lang="en-US" dirty="0"/>
              <a:t>Use</a:t>
            </a:r>
            <a:r>
              <a:rPr lang="en-US" b="1" dirty="0"/>
              <a:t> PCA </a:t>
            </a:r>
            <a:r>
              <a:rPr lang="en-US" dirty="0"/>
              <a:t>and</a:t>
            </a:r>
            <a:r>
              <a:rPr lang="en-US" b="1" dirty="0"/>
              <a:t> tSNE</a:t>
            </a:r>
          </a:p>
          <a:p>
            <a:pPr algn="just">
              <a:lnSpc>
                <a:spcPct val="150000"/>
              </a:lnSpc>
            </a:pPr>
            <a:r>
              <a:rPr lang="en-US" dirty="0"/>
              <a:t>The graph show distinct separation between positions.</a:t>
            </a:r>
          </a:p>
          <a:p>
            <a:pPr algn="just">
              <a:lnSpc>
                <a:spcPct val="150000"/>
              </a:lnSpc>
            </a:pPr>
            <a:r>
              <a:rPr lang="en-US" dirty="0"/>
              <a:t>Other techniques show similar results.</a:t>
            </a:r>
            <a:endParaRPr lang="en-US" b="1" dirty="0"/>
          </a:p>
          <a:p>
            <a:pPr algn="just">
              <a:lnSpc>
                <a:spcPct val="150000"/>
              </a:lnSpc>
            </a:pPr>
            <a:r>
              <a:rPr lang="en-US" dirty="0"/>
              <a:t>We get enough from these graphs to carry on with our analysis and move to the next step which is Machine Learning</a:t>
            </a:r>
          </a:p>
        </p:txBody>
      </p:sp>
      <p:sp>
        <p:nvSpPr>
          <p:cNvPr id="49" name="Rectangle 48">
            <a:extLst>
              <a:ext uri="{FF2B5EF4-FFF2-40B4-BE49-F238E27FC236}">
                <a16:creationId xmlns:a16="http://schemas.microsoft.com/office/drawing/2014/main" id="{8A06C27E-37BC-4C00-9C28-FCD21EF391E1}"/>
              </a:ext>
            </a:extLst>
          </p:cNvPr>
          <p:cNvSpPr/>
          <p:nvPr/>
        </p:nvSpPr>
        <p:spPr>
          <a:xfrm>
            <a:off x="7230533" y="3141133"/>
            <a:ext cx="927100" cy="457200"/>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Offense</a:t>
            </a:r>
          </a:p>
        </p:txBody>
      </p:sp>
      <p:sp>
        <p:nvSpPr>
          <p:cNvPr id="50" name="Rectangle 49">
            <a:extLst>
              <a:ext uri="{FF2B5EF4-FFF2-40B4-BE49-F238E27FC236}">
                <a16:creationId xmlns:a16="http://schemas.microsoft.com/office/drawing/2014/main" id="{3D26192A-31EB-4EAD-9FBC-09CED3621291}"/>
              </a:ext>
            </a:extLst>
          </p:cNvPr>
          <p:cNvSpPr/>
          <p:nvPr/>
        </p:nvSpPr>
        <p:spPr>
          <a:xfrm>
            <a:off x="8233833" y="3132667"/>
            <a:ext cx="927100" cy="457200"/>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Midfield</a:t>
            </a:r>
          </a:p>
        </p:txBody>
      </p:sp>
      <p:sp>
        <p:nvSpPr>
          <p:cNvPr id="51" name="Rectangle 50">
            <a:extLst>
              <a:ext uri="{FF2B5EF4-FFF2-40B4-BE49-F238E27FC236}">
                <a16:creationId xmlns:a16="http://schemas.microsoft.com/office/drawing/2014/main" id="{A7F62D1B-A52D-4CFA-946A-6A4E4B69341D}"/>
              </a:ext>
            </a:extLst>
          </p:cNvPr>
          <p:cNvSpPr/>
          <p:nvPr/>
        </p:nvSpPr>
        <p:spPr>
          <a:xfrm>
            <a:off x="9237133" y="3141133"/>
            <a:ext cx="927100" cy="457200"/>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Defense</a:t>
            </a:r>
          </a:p>
        </p:txBody>
      </p:sp>
      <p:sp>
        <p:nvSpPr>
          <p:cNvPr id="52" name="Rectangle 51">
            <a:extLst>
              <a:ext uri="{FF2B5EF4-FFF2-40B4-BE49-F238E27FC236}">
                <a16:creationId xmlns:a16="http://schemas.microsoft.com/office/drawing/2014/main" id="{78E41822-4696-4FD8-8E26-4343BC5D73A0}"/>
              </a:ext>
            </a:extLst>
          </p:cNvPr>
          <p:cNvSpPr/>
          <p:nvPr/>
        </p:nvSpPr>
        <p:spPr>
          <a:xfrm>
            <a:off x="10240433" y="3141133"/>
            <a:ext cx="927100" cy="457200"/>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Goalkeeper</a:t>
            </a:r>
          </a:p>
        </p:txBody>
      </p:sp>
      <p:sp>
        <p:nvSpPr>
          <p:cNvPr id="53" name="Rectangle 52">
            <a:extLst>
              <a:ext uri="{FF2B5EF4-FFF2-40B4-BE49-F238E27FC236}">
                <a16:creationId xmlns:a16="http://schemas.microsoft.com/office/drawing/2014/main" id="{AD62690E-6E00-4A0C-B0CA-98F6BAAD17DD}"/>
              </a:ext>
            </a:extLst>
          </p:cNvPr>
          <p:cNvSpPr/>
          <p:nvPr/>
        </p:nvSpPr>
        <p:spPr>
          <a:xfrm>
            <a:off x="8420099" y="1955800"/>
            <a:ext cx="1528234" cy="457200"/>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18,000 players</a:t>
            </a:r>
          </a:p>
        </p:txBody>
      </p:sp>
      <p:cxnSp>
        <p:nvCxnSpPr>
          <p:cNvPr id="55" name="Straight Arrow Connector 54">
            <a:extLst>
              <a:ext uri="{FF2B5EF4-FFF2-40B4-BE49-F238E27FC236}">
                <a16:creationId xmlns:a16="http://schemas.microsoft.com/office/drawing/2014/main" id="{6BB2583F-CA8B-411C-8548-BE6B1040D0AC}"/>
              </a:ext>
            </a:extLst>
          </p:cNvPr>
          <p:cNvCxnSpPr>
            <a:stCxn id="53" idx="2"/>
            <a:endCxn id="49" idx="0"/>
          </p:cNvCxnSpPr>
          <p:nvPr/>
        </p:nvCxnSpPr>
        <p:spPr>
          <a:xfrm flipH="1">
            <a:off x="7694083" y="2413000"/>
            <a:ext cx="1490133" cy="7281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B3E3281A-D1F1-41CD-A6F8-E5DA6528B39E}"/>
              </a:ext>
            </a:extLst>
          </p:cNvPr>
          <p:cNvCxnSpPr>
            <a:cxnSpLocks/>
            <a:stCxn id="53" idx="2"/>
            <a:endCxn id="52" idx="0"/>
          </p:cNvCxnSpPr>
          <p:nvPr/>
        </p:nvCxnSpPr>
        <p:spPr>
          <a:xfrm>
            <a:off x="9184216" y="2413000"/>
            <a:ext cx="1519767" cy="7281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3F49CF4A-BF07-447A-A381-0F63F8077E01}"/>
              </a:ext>
            </a:extLst>
          </p:cNvPr>
          <p:cNvCxnSpPr>
            <a:stCxn id="53" idx="2"/>
            <a:endCxn id="50" idx="0"/>
          </p:cNvCxnSpPr>
          <p:nvPr/>
        </p:nvCxnSpPr>
        <p:spPr>
          <a:xfrm flipH="1">
            <a:off x="8697383" y="2413000"/>
            <a:ext cx="486833" cy="719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A4D3B564-7BD6-45F1-BF55-BC79076F92AB}"/>
              </a:ext>
            </a:extLst>
          </p:cNvPr>
          <p:cNvCxnSpPr>
            <a:cxnSpLocks/>
            <a:stCxn id="53" idx="2"/>
            <a:endCxn id="51" idx="0"/>
          </p:cNvCxnSpPr>
          <p:nvPr/>
        </p:nvCxnSpPr>
        <p:spPr>
          <a:xfrm>
            <a:off x="9184216" y="2413000"/>
            <a:ext cx="516467" cy="7281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9" name="Picture 68">
            <a:extLst>
              <a:ext uri="{FF2B5EF4-FFF2-40B4-BE49-F238E27FC236}">
                <a16:creationId xmlns:a16="http://schemas.microsoft.com/office/drawing/2014/main" id="{76D4A738-18D6-4EDA-BC36-177136C7E147}"/>
              </a:ext>
            </a:extLst>
          </p:cNvPr>
          <p:cNvPicPr>
            <a:picLocks noChangeAspect="1"/>
          </p:cNvPicPr>
          <p:nvPr/>
        </p:nvPicPr>
        <p:blipFill>
          <a:blip r:embed="rId3"/>
          <a:stretch>
            <a:fillRect/>
          </a:stretch>
        </p:blipFill>
        <p:spPr>
          <a:xfrm>
            <a:off x="6597120" y="3716868"/>
            <a:ext cx="5044547" cy="2940077"/>
          </a:xfrm>
          <a:prstGeom prst="rect">
            <a:avLst/>
          </a:prstGeom>
        </p:spPr>
      </p:pic>
      <p:pic>
        <p:nvPicPr>
          <p:cNvPr id="76" name="Picture 75">
            <a:extLst>
              <a:ext uri="{FF2B5EF4-FFF2-40B4-BE49-F238E27FC236}">
                <a16:creationId xmlns:a16="http://schemas.microsoft.com/office/drawing/2014/main" id="{DBF2D990-C52A-4732-98DD-390F89F7C15B}"/>
              </a:ext>
            </a:extLst>
          </p:cNvPr>
          <p:cNvPicPr>
            <a:picLocks noChangeAspect="1"/>
          </p:cNvPicPr>
          <p:nvPr/>
        </p:nvPicPr>
        <p:blipFill>
          <a:blip r:embed="rId4"/>
          <a:stretch>
            <a:fillRect/>
          </a:stretch>
        </p:blipFill>
        <p:spPr>
          <a:xfrm>
            <a:off x="6597120" y="1429274"/>
            <a:ext cx="5044547" cy="2591069"/>
          </a:xfrm>
          <a:prstGeom prst="rect">
            <a:avLst/>
          </a:prstGeom>
          <a:ln>
            <a:solidFill>
              <a:schemeClr val="tx1"/>
            </a:solidFill>
          </a:ln>
        </p:spPr>
      </p:pic>
      <p:pic>
        <p:nvPicPr>
          <p:cNvPr id="78" name="Picture 77">
            <a:extLst>
              <a:ext uri="{FF2B5EF4-FFF2-40B4-BE49-F238E27FC236}">
                <a16:creationId xmlns:a16="http://schemas.microsoft.com/office/drawing/2014/main" id="{39ABDE12-FE98-4CC3-9E82-2FA914C0810E}"/>
              </a:ext>
            </a:extLst>
          </p:cNvPr>
          <p:cNvPicPr>
            <a:picLocks noChangeAspect="1"/>
          </p:cNvPicPr>
          <p:nvPr/>
        </p:nvPicPr>
        <p:blipFill>
          <a:blip r:embed="rId5"/>
          <a:stretch>
            <a:fillRect/>
          </a:stretch>
        </p:blipFill>
        <p:spPr>
          <a:xfrm>
            <a:off x="6597120" y="4106336"/>
            <a:ext cx="5044546" cy="2669144"/>
          </a:xfrm>
          <a:prstGeom prst="rect">
            <a:avLst/>
          </a:prstGeom>
          <a:ln>
            <a:solidFill>
              <a:schemeClr val="tx1"/>
            </a:solidFill>
          </a:ln>
        </p:spPr>
      </p:pic>
    </p:spTree>
    <p:extLst>
      <p:ext uri="{BB962C8B-B14F-4D97-AF65-F5344CB8AC3E}">
        <p14:creationId xmlns:p14="http://schemas.microsoft.com/office/powerpoint/2010/main" val="59565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up)">
                                      <p:cBhvr>
                                        <p:cTn id="15" dur="500"/>
                                        <p:tgtEl>
                                          <p:spTgt spid="53"/>
                                        </p:tgtEl>
                                      </p:cBhvr>
                                    </p:animEffect>
                                  </p:childTnLst>
                                </p:cTn>
                              </p:par>
                              <p:par>
                                <p:cTn id="16" presetID="22" presetClass="entr" presetSubtype="1"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up)">
                                      <p:cBhvr>
                                        <p:cTn id="18" dur="500"/>
                                        <p:tgtEl>
                                          <p:spTgt spid="55"/>
                                        </p:tgtEl>
                                      </p:cBhvr>
                                    </p:animEffect>
                                  </p:childTnLst>
                                </p:cTn>
                              </p:par>
                              <p:par>
                                <p:cTn id="19" presetID="22" presetClass="entr" presetSubtype="1"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up)">
                                      <p:cBhvr>
                                        <p:cTn id="21" dur="500"/>
                                        <p:tgtEl>
                                          <p:spTgt spid="59"/>
                                        </p:tgtEl>
                                      </p:cBhvr>
                                    </p:animEffect>
                                  </p:childTnLst>
                                </p:cTn>
                              </p:par>
                              <p:par>
                                <p:cTn id="22" presetID="22" presetClass="entr" presetSubtype="1"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up)">
                                      <p:cBhvr>
                                        <p:cTn id="24" dur="500"/>
                                        <p:tgtEl>
                                          <p:spTgt spid="61"/>
                                        </p:tgtEl>
                                      </p:cBhvr>
                                    </p:animEffect>
                                  </p:childTnLst>
                                </p:cTn>
                              </p:par>
                              <p:par>
                                <p:cTn id="25" presetID="22" presetClass="entr" presetSubtype="1"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up)">
                                      <p:cBhvr>
                                        <p:cTn id="30" dur="500"/>
                                        <p:tgtEl>
                                          <p:spTgt spid="49"/>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up)">
                                      <p:cBhvr>
                                        <p:cTn id="36" dur="500"/>
                                        <p:tgtEl>
                                          <p:spTgt spid="5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up)">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500"/>
                                        <p:tgtEl>
                                          <p:spTgt spid="3">
                                            <p:txEl>
                                              <p:pRg st="2" end="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53"/>
                                        </p:tgtEl>
                                      </p:cBhvr>
                                    </p:animEffect>
                                    <p:set>
                                      <p:cBhvr>
                                        <p:cTn id="52" dur="1" fill="hold">
                                          <p:stCondLst>
                                            <p:cond delay="499"/>
                                          </p:stCondLst>
                                        </p:cTn>
                                        <p:tgtEl>
                                          <p:spTgt spid="5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5"/>
                                        </p:tgtEl>
                                      </p:cBhvr>
                                    </p:animEffect>
                                    <p:set>
                                      <p:cBhvr>
                                        <p:cTn id="55" dur="1" fill="hold">
                                          <p:stCondLst>
                                            <p:cond delay="499"/>
                                          </p:stCondLst>
                                        </p:cTn>
                                        <p:tgtEl>
                                          <p:spTgt spid="5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7"/>
                                        </p:tgtEl>
                                      </p:cBhvr>
                                    </p:animEffect>
                                    <p:set>
                                      <p:cBhvr>
                                        <p:cTn id="64" dur="1" fill="hold">
                                          <p:stCondLst>
                                            <p:cond delay="499"/>
                                          </p:stCondLst>
                                        </p:cTn>
                                        <p:tgtEl>
                                          <p:spTgt spid="57"/>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49"/>
                                        </p:tgtEl>
                                      </p:cBhvr>
                                    </p:animEffect>
                                    <p:set>
                                      <p:cBhvr>
                                        <p:cTn id="67" dur="1" fill="hold">
                                          <p:stCondLst>
                                            <p:cond delay="499"/>
                                          </p:stCondLst>
                                        </p:cTn>
                                        <p:tgtEl>
                                          <p:spTgt spid="49"/>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50"/>
                                        </p:tgtEl>
                                      </p:cBhvr>
                                    </p:animEffect>
                                    <p:set>
                                      <p:cBhvr>
                                        <p:cTn id="70" dur="1" fill="hold">
                                          <p:stCondLst>
                                            <p:cond delay="499"/>
                                          </p:stCondLst>
                                        </p:cTn>
                                        <p:tgtEl>
                                          <p:spTgt spid="50"/>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51"/>
                                        </p:tgtEl>
                                      </p:cBhvr>
                                    </p:animEffect>
                                    <p:set>
                                      <p:cBhvr>
                                        <p:cTn id="73" dur="1" fill="hold">
                                          <p:stCondLst>
                                            <p:cond delay="499"/>
                                          </p:stCondLst>
                                        </p:cTn>
                                        <p:tgtEl>
                                          <p:spTgt spid="5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52"/>
                                        </p:tgtEl>
                                      </p:cBhvr>
                                    </p:animEffect>
                                    <p:set>
                                      <p:cBhvr>
                                        <p:cTn id="76" dur="1" fill="hold">
                                          <p:stCondLst>
                                            <p:cond delay="499"/>
                                          </p:stCondLst>
                                        </p:cTn>
                                        <p:tgtEl>
                                          <p:spTgt spid="5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
                                            <p:txEl>
                                              <p:pRg st="3" end="3"/>
                                            </p:txEl>
                                          </p:spTgt>
                                        </p:tgtEl>
                                        <p:attrNameLst>
                                          <p:attrName>style.visibility</p:attrName>
                                        </p:attrNameLst>
                                      </p:cBhvr>
                                      <p:to>
                                        <p:strVal val="visible"/>
                                      </p:to>
                                    </p:set>
                                    <p:animEffect transition="in" filter="fade">
                                      <p:cBhvr>
                                        <p:cTn id="84" dur="500"/>
                                        <p:tgtEl>
                                          <p:spTgt spid="3">
                                            <p:txEl>
                                              <p:pRg st="3" end="3"/>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fade">
                                      <p:cBhvr>
                                        <p:cTn id="89" dur="500"/>
                                        <p:tgtEl>
                                          <p:spTgt spid="7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
                                            <p:txEl>
                                              <p:pRg st="4" end="4"/>
                                            </p:txEl>
                                          </p:spTgt>
                                        </p:tgtEl>
                                        <p:attrNameLst>
                                          <p:attrName>style.visibility</p:attrName>
                                        </p:attrNameLst>
                                      </p:cBhvr>
                                      <p:to>
                                        <p:strVal val="visible"/>
                                      </p:to>
                                    </p:set>
                                    <p:animEffect transition="in" filter="fade">
                                      <p:cBhvr>
                                        <p:cTn id="94" dur="500"/>
                                        <p:tgtEl>
                                          <p:spTgt spid="3">
                                            <p:txEl>
                                              <p:pRg st="4" end="4"/>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500"/>
                                        <p:tgtEl>
                                          <p:spTgt spid="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xEl>
                                              <p:pRg st="5" end="5"/>
                                            </p:txEl>
                                          </p:spTgt>
                                        </p:tgtEl>
                                        <p:attrNameLst>
                                          <p:attrName>style.visibility</p:attrName>
                                        </p:attrNameLst>
                                      </p:cBhvr>
                                      <p:to>
                                        <p:strVal val="visible"/>
                                      </p:to>
                                    </p:set>
                                    <p:animEffect transition="in" filter="fade">
                                      <p:cBhvr>
                                        <p:cTn id="104" dur="500"/>
                                        <p:tgtEl>
                                          <p:spTgt spid="3">
                                            <p:txEl>
                                              <p:pRg st="5" end="5"/>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
                                            <p:txEl>
                                              <p:pRg st="6" end="6"/>
                                            </p:txEl>
                                          </p:spTgt>
                                        </p:tgtEl>
                                        <p:attrNameLst>
                                          <p:attrName>style.visibility</p:attrName>
                                        </p:attrNameLst>
                                      </p:cBhvr>
                                      <p:to>
                                        <p:strVal val="visible"/>
                                      </p:to>
                                    </p:set>
                                    <p:animEffect transition="in" filter="fade">
                                      <p:cBhvr>
                                        <p:cTn id="10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63F4-AA0C-4622-83BD-2E9A5DF82C30}"/>
              </a:ext>
            </a:extLst>
          </p:cNvPr>
          <p:cNvSpPr>
            <a:spLocks noGrp="1"/>
          </p:cNvSpPr>
          <p:nvPr>
            <p:ph type="title"/>
          </p:nvPr>
        </p:nvSpPr>
        <p:spPr>
          <a:xfrm>
            <a:off x="308189" y="314875"/>
            <a:ext cx="11452009" cy="677842"/>
          </a:xfrm>
        </p:spPr>
        <p:txBody>
          <a:bodyPr>
            <a:normAutofit fontScale="90000"/>
          </a:bodyPr>
          <a:lstStyle/>
          <a:p>
            <a:r>
              <a:rPr lang="en-US" dirty="0"/>
              <a:t>The </a:t>
            </a:r>
            <a:r>
              <a:rPr lang="en-US" cap="none" dirty="0"/>
              <a:t>kNN MODEL</a:t>
            </a:r>
            <a:endParaRPr lang="en-US" dirty="0"/>
          </a:p>
        </p:txBody>
      </p:sp>
      <p:sp>
        <p:nvSpPr>
          <p:cNvPr id="3" name="Content Placeholder 2">
            <a:extLst>
              <a:ext uri="{FF2B5EF4-FFF2-40B4-BE49-F238E27FC236}">
                <a16:creationId xmlns:a16="http://schemas.microsoft.com/office/drawing/2014/main" id="{BDE3F5DA-1F0D-4E11-9B7F-C12C78135ACB}"/>
              </a:ext>
            </a:extLst>
          </p:cNvPr>
          <p:cNvSpPr>
            <a:spLocks noGrp="1"/>
          </p:cNvSpPr>
          <p:nvPr>
            <p:ph idx="1"/>
          </p:nvPr>
        </p:nvSpPr>
        <p:spPr>
          <a:xfrm>
            <a:off x="567267" y="1274911"/>
            <a:ext cx="5269653" cy="5032756"/>
          </a:xfrm>
        </p:spPr>
        <p:txBody>
          <a:bodyPr>
            <a:normAutofit lnSpcReduction="10000"/>
          </a:bodyPr>
          <a:lstStyle/>
          <a:p>
            <a:pPr algn="just">
              <a:lnSpc>
                <a:spcPct val="150000"/>
              </a:lnSpc>
            </a:pPr>
            <a:r>
              <a:rPr lang="en-US" dirty="0"/>
              <a:t>Before implementation</a:t>
            </a:r>
          </a:p>
          <a:p>
            <a:pPr lvl="1" algn="just">
              <a:lnSpc>
                <a:spcPct val="150000"/>
              </a:lnSpc>
            </a:pPr>
            <a:r>
              <a:rPr lang="en-US" dirty="0"/>
              <a:t>We split the data</a:t>
            </a:r>
          </a:p>
          <a:p>
            <a:pPr lvl="1" algn="just">
              <a:lnSpc>
                <a:spcPct val="150000"/>
              </a:lnSpc>
            </a:pPr>
            <a:r>
              <a:rPr lang="en-US" dirty="0"/>
              <a:t>Validate the data</a:t>
            </a:r>
          </a:p>
          <a:p>
            <a:pPr algn="just">
              <a:lnSpc>
                <a:spcPct val="150000"/>
              </a:lnSpc>
            </a:pPr>
            <a:r>
              <a:rPr lang="en-US" dirty="0"/>
              <a:t>Implement kNN </a:t>
            </a:r>
          </a:p>
          <a:p>
            <a:pPr lvl="1" algn="just">
              <a:lnSpc>
                <a:spcPct val="150000"/>
              </a:lnSpc>
            </a:pPr>
            <a:r>
              <a:rPr lang="en-US" dirty="0"/>
              <a:t>We used values for k from 20 to 120</a:t>
            </a:r>
          </a:p>
          <a:p>
            <a:pPr lvl="1" algn="just">
              <a:lnSpc>
                <a:spcPct val="150000"/>
              </a:lnSpc>
            </a:pPr>
            <a:r>
              <a:rPr lang="en-US" dirty="0"/>
              <a:t>k=55 gave us the highest accuracy</a:t>
            </a:r>
          </a:p>
          <a:p>
            <a:pPr algn="just">
              <a:lnSpc>
                <a:spcPct val="150000"/>
              </a:lnSpc>
            </a:pPr>
            <a:r>
              <a:rPr lang="en-US" dirty="0"/>
              <a:t>We get model with 81.82% accuracy</a:t>
            </a:r>
          </a:p>
          <a:p>
            <a:pPr algn="just">
              <a:lnSpc>
                <a:spcPct val="150000"/>
              </a:lnSpc>
            </a:pPr>
            <a:r>
              <a:rPr lang="en-US" dirty="0"/>
              <a:t>We see clear classification for Goalkeepers</a:t>
            </a:r>
          </a:p>
          <a:p>
            <a:pPr algn="just">
              <a:lnSpc>
                <a:spcPct val="150000"/>
              </a:lnSpc>
            </a:pPr>
            <a:r>
              <a:rPr lang="en-US" dirty="0"/>
              <a:t>Offensive, Defensive and Midfield players are also quite accurately classified</a:t>
            </a:r>
          </a:p>
        </p:txBody>
      </p:sp>
      <p:graphicFrame>
        <p:nvGraphicFramePr>
          <p:cNvPr id="4" name="Table 3">
            <a:extLst>
              <a:ext uri="{FF2B5EF4-FFF2-40B4-BE49-F238E27FC236}">
                <a16:creationId xmlns:a16="http://schemas.microsoft.com/office/drawing/2014/main" id="{1B716F4A-41A7-4F1D-ABCE-0871DC1A610C}"/>
              </a:ext>
            </a:extLst>
          </p:cNvPr>
          <p:cNvGraphicFramePr>
            <a:graphicFrameLocks noGrp="1"/>
          </p:cNvGraphicFramePr>
          <p:nvPr>
            <p:extLst>
              <p:ext uri="{D42A27DB-BD31-4B8C-83A1-F6EECF244321}">
                <p14:modId xmlns:p14="http://schemas.microsoft.com/office/powerpoint/2010/main" val="2287728347"/>
              </p:ext>
            </p:extLst>
          </p:nvPr>
        </p:nvGraphicFramePr>
        <p:xfrm>
          <a:off x="6095998" y="4743958"/>
          <a:ext cx="5664200" cy="1854200"/>
        </p:xfrm>
        <a:graphic>
          <a:graphicData uri="http://schemas.openxmlformats.org/drawingml/2006/table">
            <a:tbl>
              <a:tblPr firstRow="1" bandRow="1">
                <a:tableStyleId>{2D5ABB26-0587-4C30-8999-92F81FD0307C}</a:tableStyleId>
              </a:tblPr>
              <a:tblGrid>
                <a:gridCol w="1132840">
                  <a:extLst>
                    <a:ext uri="{9D8B030D-6E8A-4147-A177-3AD203B41FA5}">
                      <a16:colId xmlns:a16="http://schemas.microsoft.com/office/drawing/2014/main" val="2671570371"/>
                    </a:ext>
                  </a:extLst>
                </a:gridCol>
                <a:gridCol w="1132840">
                  <a:extLst>
                    <a:ext uri="{9D8B030D-6E8A-4147-A177-3AD203B41FA5}">
                      <a16:colId xmlns:a16="http://schemas.microsoft.com/office/drawing/2014/main" val="881973379"/>
                    </a:ext>
                  </a:extLst>
                </a:gridCol>
                <a:gridCol w="1132840">
                  <a:extLst>
                    <a:ext uri="{9D8B030D-6E8A-4147-A177-3AD203B41FA5}">
                      <a16:colId xmlns:a16="http://schemas.microsoft.com/office/drawing/2014/main" val="2104647386"/>
                    </a:ext>
                  </a:extLst>
                </a:gridCol>
                <a:gridCol w="1132840">
                  <a:extLst>
                    <a:ext uri="{9D8B030D-6E8A-4147-A177-3AD203B41FA5}">
                      <a16:colId xmlns:a16="http://schemas.microsoft.com/office/drawing/2014/main" val="1290178607"/>
                    </a:ext>
                  </a:extLst>
                </a:gridCol>
                <a:gridCol w="1132840">
                  <a:extLst>
                    <a:ext uri="{9D8B030D-6E8A-4147-A177-3AD203B41FA5}">
                      <a16:colId xmlns:a16="http://schemas.microsoft.com/office/drawing/2014/main" val="697104"/>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5789156"/>
                  </a:ext>
                </a:extLst>
              </a:tr>
              <a:tr h="370840">
                <a:tc>
                  <a:txBody>
                    <a:bodyPr/>
                    <a:lstStyle/>
                    <a:p>
                      <a:pPr algn="ctr"/>
                      <a:r>
                        <a:rPr lang="en-US" dirty="0"/>
                        <a:t>GK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112030"/>
                  </a:ext>
                </a:extLst>
              </a:tr>
              <a:tr h="370840">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167475"/>
                  </a:ext>
                </a:extLst>
              </a:tr>
              <a:tr h="370840">
                <a:tc>
                  <a:txBody>
                    <a:bodyPr/>
                    <a:lstStyle/>
                    <a:p>
                      <a:pPr algn="ctr"/>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1072233"/>
                  </a:ext>
                </a:extLst>
              </a:tr>
              <a:tr h="370840">
                <a:tc>
                  <a:txBody>
                    <a:bodyPr/>
                    <a:lstStyle/>
                    <a:p>
                      <a:pPr algn="ctr"/>
                      <a:r>
                        <a:rPr lang="en-US" dirty="0"/>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3464828"/>
                  </a:ext>
                </a:extLst>
              </a:tr>
            </a:tbl>
          </a:graphicData>
        </a:graphic>
      </p:graphicFrame>
      <p:graphicFrame>
        <p:nvGraphicFramePr>
          <p:cNvPr id="7" name="Table 6">
            <a:extLst>
              <a:ext uri="{FF2B5EF4-FFF2-40B4-BE49-F238E27FC236}">
                <a16:creationId xmlns:a16="http://schemas.microsoft.com/office/drawing/2014/main" id="{A160CE35-8078-410E-B06D-74AB2631001E}"/>
              </a:ext>
            </a:extLst>
          </p:cNvPr>
          <p:cNvGraphicFramePr>
            <a:graphicFrameLocks noGrp="1"/>
          </p:cNvGraphicFramePr>
          <p:nvPr>
            <p:extLst>
              <p:ext uri="{D42A27DB-BD31-4B8C-83A1-F6EECF244321}">
                <p14:modId xmlns:p14="http://schemas.microsoft.com/office/powerpoint/2010/main" val="2225784792"/>
              </p:ext>
            </p:extLst>
          </p:nvPr>
        </p:nvGraphicFramePr>
        <p:xfrm>
          <a:off x="6095998" y="1412408"/>
          <a:ext cx="5664200" cy="1876214"/>
        </p:xfrm>
        <a:graphic>
          <a:graphicData uri="http://schemas.openxmlformats.org/drawingml/2006/table">
            <a:tbl>
              <a:tblPr firstRow="1" bandRow="1">
                <a:tableStyleId>{2D5ABB26-0587-4C30-8999-92F81FD0307C}</a:tableStyleId>
              </a:tblPr>
              <a:tblGrid>
                <a:gridCol w="1132840">
                  <a:extLst>
                    <a:ext uri="{9D8B030D-6E8A-4147-A177-3AD203B41FA5}">
                      <a16:colId xmlns:a16="http://schemas.microsoft.com/office/drawing/2014/main" val="3477100461"/>
                    </a:ext>
                  </a:extLst>
                </a:gridCol>
                <a:gridCol w="1132840">
                  <a:extLst>
                    <a:ext uri="{9D8B030D-6E8A-4147-A177-3AD203B41FA5}">
                      <a16:colId xmlns:a16="http://schemas.microsoft.com/office/drawing/2014/main" val="272514114"/>
                    </a:ext>
                  </a:extLst>
                </a:gridCol>
                <a:gridCol w="1132840">
                  <a:extLst>
                    <a:ext uri="{9D8B030D-6E8A-4147-A177-3AD203B41FA5}">
                      <a16:colId xmlns:a16="http://schemas.microsoft.com/office/drawing/2014/main" val="674967339"/>
                    </a:ext>
                  </a:extLst>
                </a:gridCol>
                <a:gridCol w="1132840">
                  <a:extLst>
                    <a:ext uri="{9D8B030D-6E8A-4147-A177-3AD203B41FA5}">
                      <a16:colId xmlns:a16="http://schemas.microsoft.com/office/drawing/2014/main" val="142131951"/>
                    </a:ext>
                  </a:extLst>
                </a:gridCol>
                <a:gridCol w="1132840">
                  <a:extLst>
                    <a:ext uri="{9D8B030D-6E8A-4147-A177-3AD203B41FA5}">
                      <a16:colId xmlns:a16="http://schemas.microsoft.com/office/drawing/2014/main" val="1281836727"/>
                    </a:ext>
                  </a:extLst>
                </a:gridCol>
              </a:tblGrid>
              <a:tr h="618067">
                <a:tc>
                  <a:txBody>
                    <a:bodyPr/>
                    <a:lstStyle/>
                    <a:p>
                      <a:r>
                        <a:rPr lang="en-US" dirty="0"/>
                        <a:t>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712754"/>
                  </a:ext>
                </a:extLst>
              </a:tr>
              <a:tr h="618067">
                <a:tc>
                  <a:txBody>
                    <a:bodyPr/>
                    <a:lstStyle/>
                    <a:p>
                      <a:r>
                        <a:rPr lang="en-US" dirty="0"/>
                        <a:t>Training 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8617026"/>
                  </a:ext>
                </a:extLst>
              </a:tr>
              <a:tr h="618067">
                <a:tc>
                  <a:txBody>
                    <a:bodyPr/>
                    <a:lstStyle/>
                    <a:p>
                      <a:r>
                        <a:rPr lang="en-US" dirty="0"/>
                        <a:t>Test 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5045103"/>
                  </a:ext>
                </a:extLst>
              </a:tr>
            </a:tbl>
          </a:graphicData>
        </a:graphic>
      </p:graphicFrame>
      <p:pic>
        <p:nvPicPr>
          <p:cNvPr id="1026" name="Picture 2" descr="https://lh5.googleusercontent.com/4Vj1pRQGN9sQNJ4XJgkS2WzbBey003MZpmkw3R222H2RmsOUrs2GNXe_HW_eKQ3wQJ5EyKeUIZyx8bLIPwvw-uZx8u6rOg9lNvmctMzIZi-I2TvxQC9oGlEOJ_lgob1D5ZnHCAMq">
            <a:extLst>
              <a:ext uri="{FF2B5EF4-FFF2-40B4-BE49-F238E27FC236}">
                <a16:creationId xmlns:a16="http://schemas.microsoft.com/office/drawing/2014/main" id="{EF161C4A-D660-46F9-9096-66F13502C8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4"/>
          <a:stretch/>
        </p:blipFill>
        <p:spPr bwMode="auto">
          <a:xfrm>
            <a:off x="6095998" y="1200149"/>
            <a:ext cx="5664200" cy="32670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594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59E7C-B362-4359-9FDD-3ABF123D38BA}"/>
              </a:ext>
            </a:extLst>
          </p:cNvPr>
          <p:cNvSpPr>
            <a:spLocks noGrp="1"/>
          </p:cNvSpPr>
          <p:nvPr>
            <p:ph type="title"/>
          </p:nvPr>
        </p:nvSpPr>
        <p:spPr>
          <a:xfrm>
            <a:off x="547687" y="269367"/>
            <a:ext cx="11096625" cy="1188720"/>
          </a:xfrm>
        </p:spPr>
        <p:txBody>
          <a:bodyPr/>
          <a:lstStyle/>
          <a:p>
            <a:r>
              <a:rPr lang="en-US" dirty="0"/>
              <a:t>Random forest Model</a:t>
            </a:r>
          </a:p>
        </p:txBody>
      </p:sp>
      <p:sp>
        <p:nvSpPr>
          <p:cNvPr id="3" name="Content Placeholder 2">
            <a:extLst>
              <a:ext uri="{FF2B5EF4-FFF2-40B4-BE49-F238E27FC236}">
                <a16:creationId xmlns:a16="http://schemas.microsoft.com/office/drawing/2014/main" id="{9261DEBD-9CCE-47A3-BF02-6468F0D5AA6A}"/>
              </a:ext>
            </a:extLst>
          </p:cNvPr>
          <p:cNvSpPr>
            <a:spLocks noGrp="1"/>
          </p:cNvSpPr>
          <p:nvPr>
            <p:ph idx="1"/>
          </p:nvPr>
        </p:nvSpPr>
        <p:spPr>
          <a:xfrm>
            <a:off x="547687" y="1695451"/>
            <a:ext cx="5395913" cy="4893182"/>
          </a:xfrm>
        </p:spPr>
        <p:txBody>
          <a:bodyPr/>
          <a:lstStyle/>
          <a:p>
            <a:pPr>
              <a:lnSpc>
                <a:spcPct val="150000"/>
              </a:lnSpc>
            </a:pPr>
            <a:r>
              <a:rPr lang="en-US" dirty="0"/>
              <a:t>Advantage of using random forest</a:t>
            </a:r>
          </a:p>
          <a:p>
            <a:pPr lvl="1">
              <a:lnSpc>
                <a:spcPct val="150000"/>
              </a:lnSpc>
            </a:pPr>
            <a:r>
              <a:rPr lang="en-US" dirty="0"/>
              <a:t>Lower risk of overfitting</a:t>
            </a:r>
          </a:p>
          <a:p>
            <a:pPr lvl="1">
              <a:lnSpc>
                <a:spcPct val="150000"/>
              </a:lnSpc>
            </a:pPr>
            <a:r>
              <a:rPr lang="en-US" dirty="0"/>
              <a:t>Better predictive power</a:t>
            </a:r>
          </a:p>
          <a:p>
            <a:pPr>
              <a:lnSpc>
                <a:spcPct val="150000"/>
              </a:lnSpc>
            </a:pPr>
            <a:r>
              <a:rPr lang="en-US" dirty="0"/>
              <a:t>Select the best split</a:t>
            </a:r>
          </a:p>
          <a:p>
            <a:pPr>
              <a:lnSpc>
                <a:spcPct val="150000"/>
              </a:lnSpc>
            </a:pPr>
            <a:r>
              <a:rPr lang="en-US" dirty="0"/>
              <a:t>Test using confusion matrix</a:t>
            </a:r>
          </a:p>
          <a:p>
            <a:pPr>
              <a:lnSpc>
                <a:spcPct val="150000"/>
              </a:lnSpc>
            </a:pPr>
            <a:r>
              <a:rPr lang="en-US" dirty="0"/>
              <a:t>Performs better than kNN</a:t>
            </a:r>
          </a:p>
          <a:p>
            <a:pPr>
              <a:lnSpc>
                <a:spcPct val="150000"/>
              </a:lnSpc>
            </a:pPr>
            <a:r>
              <a:rPr lang="en-US" dirty="0"/>
              <a:t>Predicts Goalkeepers correctly</a:t>
            </a:r>
          </a:p>
          <a:p>
            <a:pPr>
              <a:lnSpc>
                <a:spcPct val="150000"/>
              </a:lnSpc>
            </a:pPr>
            <a:r>
              <a:rPr lang="en-US" dirty="0"/>
              <a:t>Better prediction for Offense and Defensive players</a:t>
            </a:r>
          </a:p>
          <a:p>
            <a:pPr>
              <a:lnSpc>
                <a:spcPct val="150000"/>
              </a:lnSpc>
            </a:pPr>
            <a:r>
              <a:rPr lang="en-US" dirty="0"/>
              <a:t>Mid field positions saw some decrease</a:t>
            </a:r>
          </a:p>
        </p:txBody>
      </p:sp>
      <p:pic>
        <p:nvPicPr>
          <p:cNvPr id="5" name="Picture 4">
            <a:extLst>
              <a:ext uri="{FF2B5EF4-FFF2-40B4-BE49-F238E27FC236}">
                <a16:creationId xmlns:a16="http://schemas.microsoft.com/office/drawing/2014/main" id="{9CA714E2-0DF9-4D6F-8ED3-EFDFD5A166F1}"/>
              </a:ext>
            </a:extLst>
          </p:cNvPr>
          <p:cNvPicPr>
            <a:picLocks noChangeAspect="1"/>
          </p:cNvPicPr>
          <p:nvPr/>
        </p:nvPicPr>
        <p:blipFill rotWithShape="1">
          <a:blip r:embed="rId2"/>
          <a:srcRect l="28681" t="31785" r="31250" b="23468"/>
          <a:stretch/>
        </p:blipFill>
        <p:spPr>
          <a:xfrm>
            <a:off x="6248397" y="1576769"/>
            <a:ext cx="5395915" cy="3123439"/>
          </a:xfrm>
          <a:prstGeom prst="rect">
            <a:avLst/>
          </a:prstGeom>
          <a:ln>
            <a:solidFill>
              <a:schemeClr val="tx1"/>
            </a:solidFill>
          </a:ln>
        </p:spPr>
      </p:pic>
      <p:graphicFrame>
        <p:nvGraphicFramePr>
          <p:cNvPr id="6" name="Table 5">
            <a:extLst>
              <a:ext uri="{FF2B5EF4-FFF2-40B4-BE49-F238E27FC236}">
                <a16:creationId xmlns:a16="http://schemas.microsoft.com/office/drawing/2014/main" id="{98FF5774-07ED-4866-8B4E-422282A3D943}"/>
              </a:ext>
            </a:extLst>
          </p:cNvPr>
          <p:cNvGraphicFramePr>
            <a:graphicFrameLocks noGrp="1"/>
          </p:cNvGraphicFramePr>
          <p:nvPr>
            <p:extLst>
              <p:ext uri="{D42A27DB-BD31-4B8C-83A1-F6EECF244321}">
                <p14:modId xmlns:p14="http://schemas.microsoft.com/office/powerpoint/2010/main" val="3761434258"/>
              </p:ext>
            </p:extLst>
          </p:nvPr>
        </p:nvGraphicFramePr>
        <p:xfrm>
          <a:off x="6248398" y="4818890"/>
          <a:ext cx="5395915" cy="1854200"/>
        </p:xfrm>
        <a:graphic>
          <a:graphicData uri="http://schemas.openxmlformats.org/drawingml/2006/table">
            <a:tbl>
              <a:tblPr firstRow="1" bandRow="1">
                <a:tableStyleId>{5940675A-B579-460E-94D1-54222C63F5DA}</a:tableStyleId>
              </a:tblPr>
              <a:tblGrid>
                <a:gridCol w="1079183">
                  <a:extLst>
                    <a:ext uri="{9D8B030D-6E8A-4147-A177-3AD203B41FA5}">
                      <a16:colId xmlns:a16="http://schemas.microsoft.com/office/drawing/2014/main" val="1298468178"/>
                    </a:ext>
                  </a:extLst>
                </a:gridCol>
                <a:gridCol w="1079183">
                  <a:extLst>
                    <a:ext uri="{9D8B030D-6E8A-4147-A177-3AD203B41FA5}">
                      <a16:colId xmlns:a16="http://schemas.microsoft.com/office/drawing/2014/main" val="3796055654"/>
                    </a:ext>
                  </a:extLst>
                </a:gridCol>
                <a:gridCol w="1079183">
                  <a:extLst>
                    <a:ext uri="{9D8B030D-6E8A-4147-A177-3AD203B41FA5}">
                      <a16:colId xmlns:a16="http://schemas.microsoft.com/office/drawing/2014/main" val="2310327088"/>
                    </a:ext>
                  </a:extLst>
                </a:gridCol>
                <a:gridCol w="1079183">
                  <a:extLst>
                    <a:ext uri="{9D8B030D-6E8A-4147-A177-3AD203B41FA5}">
                      <a16:colId xmlns:a16="http://schemas.microsoft.com/office/drawing/2014/main" val="1579223334"/>
                    </a:ext>
                  </a:extLst>
                </a:gridCol>
                <a:gridCol w="1079183">
                  <a:extLst>
                    <a:ext uri="{9D8B030D-6E8A-4147-A177-3AD203B41FA5}">
                      <a16:colId xmlns:a16="http://schemas.microsoft.com/office/drawing/2014/main" val="1091096727"/>
                    </a:ext>
                  </a:extLst>
                </a:gridCol>
              </a:tblGrid>
              <a:tr h="370840">
                <a:tc>
                  <a:txBody>
                    <a:bodyPr/>
                    <a:lstStyle/>
                    <a:p>
                      <a:endParaRPr lang="en-US" dirty="0"/>
                    </a:p>
                  </a:txBody>
                  <a:tcPr/>
                </a:tc>
                <a:tc>
                  <a:txBody>
                    <a:bodyPr/>
                    <a:lstStyle/>
                    <a:p>
                      <a:r>
                        <a:rPr lang="en-US" dirty="0"/>
                        <a:t>GK</a:t>
                      </a:r>
                    </a:p>
                  </a:txBody>
                  <a:tcPr/>
                </a:tc>
                <a:tc>
                  <a:txBody>
                    <a:bodyPr/>
                    <a:lstStyle/>
                    <a:p>
                      <a:r>
                        <a:rPr lang="en-US" dirty="0"/>
                        <a:t>D</a:t>
                      </a:r>
                    </a:p>
                  </a:txBody>
                  <a:tcPr/>
                </a:tc>
                <a:tc>
                  <a:txBody>
                    <a:bodyPr/>
                    <a:lstStyle/>
                    <a:p>
                      <a:r>
                        <a:rPr lang="en-US" dirty="0"/>
                        <a:t>M</a:t>
                      </a:r>
                    </a:p>
                  </a:txBody>
                  <a:tcPr/>
                </a:tc>
                <a:tc>
                  <a:txBody>
                    <a:bodyPr/>
                    <a:lstStyle/>
                    <a:p>
                      <a:r>
                        <a:rPr lang="en-US" dirty="0"/>
                        <a:t>O</a:t>
                      </a:r>
                    </a:p>
                  </a:txBody>
                  <a:tcPr/>
                </a:tc>
                <a:extLst>
                  <a:ext uri="{0D108BD9-81ED-4DB2-BD59-A6C34878D82A}">
                    <a16:rowId xmlns:a16="http://schemas.microsoft.com/office/drawing/2014/main" val="1969217342"/>
                  </a:ext>
                </a:extLst>
              </a:tr>
              <a:tr h="370840">
                <a:tc>
                  <a:txBody>
                    <a:bodyPr/>
                    <a:lstStyle/>
                    <a:p>
                      <a:r>
                        <a:rPr lang="en-US" dirty="0"/>
                        <a:t>GK</a:t>
                      </a:r>
                    </a:p>
                  </a:txBody>
                  <a:tcPr/>
                </a:tc>
                <a:tc>
                  <a:txBody>
                    <a:bodyPr/>
                    <a:lstStyle/>
                    <a:p>
                      <a:r>
                        <a:rPr lang="en-US" dirty="0"/>
                        <a:t>405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877632272"/>
                  </a:ext>
                </a:extLst>
              </a:tr>
              <a:tr h="370840">
                <a:tc>
                  <a:txBody>
                    <a:bodyPr/>
                    <a:lstStyle/>
                    <a:p>
                      <a:r>
                        <a:rPr lang="en-US" dirty="0"/>
                        <a:t>D</a:t>
                      </a:r>
                    </a:p>
                  </a:txBody>
                  <a:tcPr/>
                </a:tc>
                <a:tc>
                  <a:txBody>
                    <a:bodyPr/>
                    <a:lstStyle/>
                    <a:p>
                      <a:r>
                        <a:rPr lang="en-US" dirty="0"/>
                        <a:t>0</a:t>
                      </a:r>
                    </a:p>
                  </a:txBody>
                  <a:tcPr/>
                </a:tc>
                <a:tc>
                  <a:txBody>
                    <a:bodyPr/>
                    <a:lstStyle/>
                    <a:p>
                      <a:r>
                        <a:rPr lang="en-US" dirty="0"/>
                        <a:t>955</a:t>
                      </a:r>
                    </a:p>
                  </a:txBody>
                  <a:tcPr/>
                </a:tc>
                <a:tc>
                  <a:txBody>
                    <a:bodyPr/>
                    <a:lstStyle/>
                    <a:p>
                      <a:r>
                        <a:rPr lang="en-US" dirty="0"/>
                        <a:t>162</a:t>
                      </a:r>
                    </a:p>
                  </a:txBody>
                  <a:tcPr/>
                </a:tc>
                <a:tc>
                  <a:txBody>
                    <a:bodyPr/>
                    <a:lstStyle/>
                    <a:p>
                      <a:r>
                        <a:rPr lang="en-US" dirty="0"/>
                        <a:t>7</a:t>
                      </a:r>
                    </a:p>
                  </a:txBody>
                  <a:tcPr/>
                </a:tc>
                <a:extLst>
                  <a:ext uri="{0D108BD9-81ED-4DB2-BD59-A6C34878D82A}">
                    <a16:rowId xmlns:a16="http://schemas.microsoft.com/office/drawing/2014/main" val="1144064827"/>
                  </a:ext>
                </a:extLst>
              </a:tr>
              <a:tr h="370840">
                <a:tc>
                  <a:txBody>
                    <a:bodyPr/>
                    <a:lstStyle/>
                    <a:p>
                      <a:r>
                        <a:rPr lang="en-US" dirty="0"/>
                        <a:t>M</a:t>
                      </a:r>
                    </a:p>
                  </a:txBody>
                  <a:tcPr/>
                </a:tc>
                <a:tc>
                  <a:txBody>
                    <a:bodyPr/>
                    <a:lstStyle/>
                    <a:p>
                      <a:r>
                        <a:rPr lang="en-US" dirty="0"/>
                        <a:t>0</a:t>
                      </a:r>
                    </a:p>
                  </a:txBody>
                  <a:tcPr/>
                </a:tc>
                <a:tc>
                  <a:txBody>
                    <a:bodyPr/>
                    <a:lstStyle/>
                    <a:p>
                      <a:r>
                        <a:rPr lang="en-US" dirty="0"/>
                        <a:t>131</a:t>
                      </a:r>
                    </a:p>
                  </a:txBody>
                  <a:tcPr/>
                </a:tc>
                <a:tc>
                  <a:txBody>
                    <a:bodyPr/>
                    <a:lstStyle/>
                    <a:p>
                      <a:r>
                        <a:rPr lang="en-US" dirty="0"/>
                        <a:t>1154</a:t>
                      </a:r>
                    </a:p>
                  </a:txBody>
                  <a:tcPr/>
                </a:tc>
                <a:tc>
                  <a:txBody>
                    <a:bodyPr/>
                    <a:lstStyle/>
                    <a:p>
                      <a:r>
                        <a:rPr lang="en-US" dirty="0"/>
                        <a:t>192</a:t>
                      </a:r>
                    </a:p>
                  </a:txBody>
                  <a:tcPr/>
                </a:tc>
                <a:extLst>
                  <a:ext uri="{0D108BD9-81ED-4DB2-BD59-A6C34878D82A}">
                    <a16:rowId xmlns:a16="http://schemas.microsoft.com/office/drawing/2014/main" val="11127767"/>
                  </a:ext>
                </a:extLst>
              </a:tr>
              <a:tr h="370840">
                <a:tc>
                  <a:txBody>
                    <a:bodyPr/>
                    <a:lstStyle/>
                    <a:p>
                      <a:r>
                        <a:rPr lang="en-US" dirty="0"/>
                        <a:t>O</a:t>
                      </a:r>
                    </a:p>
                  </a:txBody>
                  <a:tcPr/>
                </a:tc>
                <a:tc>
                  <a:txBody>
                    <a:bodyPr/>
                    <a:lstStyle/>
                    <a:p>
                      <a:r>
                        <a:rPr lang="en-US" dirty="0"/>
                        <a:t>0</a:t>
                      </a:r>
                    </a:p>
                  </a:txBody>
                  <a:tcPr/>
                </a:tc>
                <a:tc>
                  <a:txBody>
                    <a:bodyPr/>
                    <a:lstStyle/>
                    <a:p>
                      <a:r>
                        <a:rPr lang="en-US" dirty="0"/>
                        <a:t>2</a:t>
                      </a:r>
                    </a:p>
                  </a:txBody>
                  <a:tcPr/>
                </a:tc>
                <a:tc>
                  <a:txBody>
                    <a:bodyPr/>
                    <a:lstStyle/>
                    <a:p>
                      <a:r>
                        <a:rPr lang="en-US" dirty="0"/>
                        <a:t>118</a:t>
                      </a:r>
                    </a:p>
                  </a:txBody>
                  <a:tcPr/>
                </a:tc>
                <a:tc>
                  <a:txBody>
                    <a:bodyPr/>
                    <a:lstStyle/>
                    <a:p>
                      <a:r>
                        <a:rPr lang="en-US" dirty="0"/>
                        <a:t>468</a:t>
                      </a:r>
                    </a:p>
                  </a:txBody>
                  <a:tcPr/>
                </a:tc>
                <a:extLst>
                  <a:ext uri="{0D108BD9-81ED-4DB2-BD59-A6C34878D82A}">
                    <a16:rowId xmlns:a16="http://schemas.microsoft.com/office/drawing/2014/main" val="2259430278"/>
                  </a:ext>
                </a:extLst>
              </a:tr>
            </a:tbl>
          </a:graphicData>
        </a:graphic>
      </p:graphicFrame>
    </p:spTree>
    <p:extLst>
      <p:ext uri="{BB962C8B-B14F-4D97-AF65-F5344CB8AC3E}">
        <p14:creationId xmlns:p14="http://schemas.microsoft.com/office/powerpoint/2010/main" val="915427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59E7C-B362-4359-9FDD-3ABF123D38BA}"/>
              </a:ext>
            </a:extLst>
          </p:cNvPr>
          <p:cNvSpPr>
            <a:spLocks noGrp="1"/>
          </p:cNvSpPr>
          <p:nvPr>
            <p:ph type="title"/>
          </p:nvPr>
        </p:nvSpPr>
        <p:spPr>
          <a:xfrm>
            <a:off x="547687" y="269367"/>
            <a:ext cx="11096625" cy="1188720"/>
          </a:xfrm>
        </p:spPr>
        <p:txBody>
          <a:bodyPr/>
          <a:lstStyle/>
          <a:p>
            <a:r>
              <a:rPr lang="en-US" dirty="0"/>
              <a:t>Support vector machine model</a:t>
            </a:r>
          </a:p>
        </p:txBody>
      </p:sp>
      <p:pic>
        <p:nvPicPr>
          <p:cNvPr id="5" name="Content Placeholder 4">
            <a:extLst>
              <a:ext uri="{FF2B5EF4-FFF2-40B4-BE49-F238E27FC236}">
                <a16:creationId xmlns:a16="http://schemas.microsoft.com/office/drawing/2014/main" id="{FA8990DA-7263-4E3D-B06D-DB368976768C}"/>
              </a:ext>
            </a:extLst>
          </p:cNvPr>
          <p:cNvPicPr>
            <a:picLocks noGrp="1" noChangeAspect="1"/>
          </p:cNvPicPr>
          <p:nvPr>
            <p:ph idx="1"/>
          </p:nvPr>
        </p:nvPicPr>
        <p:blipFill rotWithShape="1">
          <a:blip r:embed="rId2"/>
          <a:srcRect l="29391" t="26134" r="30627" b="28608"/>
          <a:stretch/>
        </p:blipFill>
        <p:spPr>
          <a:xfrm>
            <a:off x="6229350" y="1628775"/>
            <a:ext cx="5414962" cy="2971800"/>
          </a:xfrm>
        </p:spPr>
      </p:pic>
      <p:graphicFrame>
        <p:nvGraphicFramePr>
          <p:cNvPr id="6" name="Table 5">
            <a:extLst>
              <a:ext uri="{FF2B5EF4-FFF2-40B4-BE49-F238E27FC236}">
                <a16:creationId xmlns:a16="http://schemas.microsoft.com/office/drawing/2014/main" id="{D5D5E144-0134-4ECC-8637-0FBEB0BA957B}"/>
              </a:ext>
            </a:extLst>
          </p:cNvPr>
          <p:cNvGraphicFramePr>
            <a:graphicFrameLocks noGrp="1"/>
          </p:cNvGraphicFramePr>
          <p:nvPr>
            <p:extLst>
              <p:ext uri="{D42A27DB-BD31-4B8C-83A1-F6EECF244321}">
                <p14:modId xmlns:p14="http://schemas.microsoft.com/office/powerpoint/2010/main" val="2223488891"/>
              </p:ext>
            </p:extLst>
          </p:nvPr>
        </p:nvGraphicFramePr>
        <p:xfrm>
          <a:off x="6229348" y="4771263"/>
          <a:ext cx="5414965" cy="1854200"/>
        </p:xfrm>
        <a:graphic>
          <a:graphicData uri="http://schemas.openxmlformats.org/drawingml/2006/table">
            <a:tbl>
              <a:tblPr firstRow="1" bandRow="1">
                <a:tableStyleId>{5940675A-B579-460E-94D1-54222C63F5DA}</a:tableStyleId>
              </a:tblPr>
              <a:tblGrid>
                <a:gridCol w="1082993">
                  <a:extLst>
                    <a:ext uri="{9D8B030D-6E8A-4147-A177-3AD203B41FA5}">
                      <a16:colId xmlns:a16="http://schemas.microsoft.com/office/drawing/2014/main" val="1196161500"/>
                    </a:ext>
                  </a:extLst>
                </a:gridCol>
                <a:gridCol w="1082993">
                  <a:extLst>
                    <a:ext uri="{9D8B030D-6E8A-4147-A177-3AD203B41FA5}">
                      <a16:colId xmlns:a16="http://schemas.microsoft.com/office/drawing/2014/main" val="3793977505"/>
                    </a:ext>
                  </a:extLst>
                </a:gridCol>
                <a:gridCol w="1082993">
                  <a:extLst>
                    <a:ext uri="{9D8B030D-6E8A-4147-A177-3AD203B41FA5}">
                      <a16:colId xmlns:a16="http://schemas.microsoft.com/office/drawing/2014/main" val="751269202"/>
                    </a:ext>
                  </a:extLst>
                </a:gridCol>
                <a:gridCol w="1082993">
                  <a:extLst>
                    <a:ext uri="{9D8B030D-6E8A-4147-A177-3AD203B41FA5}">
                      <a16:colId xmlns:a16="http://schemas.microsoft.com/office/drawing/2014/main" val="2087780661"/>
                    </a:ext>
                  </a:extLst>
                </a:gridCol>
                <a:gridCol w="1082993">
                  <a:extLst>
                    <a:ext uri="{9D8B030D-6E8A-4147-A177-3AD203B41FA5}">
                      <a16:colId xmlns:a16="http://schemas.microsoft.com/office/drawing/2014/main" val="2901145616"/>
                    </a:ext>
                  </a:extLst>
                </a:gridCol>
              </a:tblGrid>
              <a:tr h="370840">
                <a:tc>
                  <a:txBody>
                    <a:bodyPr/>
                    <a:lstStyle/>
                    <a:p>
                      <a:endParaRPr lang="en-US" dirty="0"/>
                    </a:p>
                  </a:txBody>
                  <a:tcPr/>
                </a:tc>
                <a:tc>
                  <a:txBody>
                    <a:bodyPr/>
                    <a:lstStyle/>
                    <a:p>
                      <a:r>
                        <a:rPr lang="en-US" dirty="0"/>
                        <a:t>GK</a:t>
                      </a:r>
                    </a:p>
                  </a:txBody>
                  <a:tcPr/>
                </a:tc>
                <a:tc>
                  <a:txBody>
                    <a:bodyPr/>
                    <a:lstStyle/>
                    <a:p>
                      <a:r>
                        <a:rPr lang="en-US" dirty="0"/>
                        <a:t>D</a:t>
                      </a:r>
                    </a:p>
                  </a:txBody>
                  <a:tcPr/>
                </a:tc>
                <a:tc>
                  <a:txBody>
                    <a:bodyPr/>
                    <a:lstStyle/>
                    <a:p>
                      <a:r>
                        <a:rPr lang="en-US" dirty="0"/>
                        <a:t>M</a:t>
                      </a:r>
                    </a:p>
                  </a:txBody>
                  <a:tcPr/>
                </a:tc>
                <a:tc>
                  <a:txBody>
                    <a:bodyPr/>
                    <a:lstStyle/>
                    <a:p>
                      <a:r>
                        <a:rPr lang="en-US" dirty="0"/>
                        <a:t>O</a:t>
                      </a:r>
                    </a:p>
                  </a:txBody>
                  <a:tcPr/>
                </a:tc>
                <a:extLst>
                  <a:ext uri="{0D108BD9-81ED-4DB2-BD59-A6C34878D82A}">
                    <a16:rowId xmlns:a16="http://schemas.microsoft.com/office/drawing/2014/main" val="85438868"/>
                  </a:ext>
                </a:extLst>
              </a:tr>
              <a:tr h="370840">
                <a:tc>
                  <a:txBody>
                    <a:bodyPr/>
                    <a:lstStyle/>
                    <a:p>
                      <a:r>
                        <a:rPr lang="en-US" dirty="0"/>
                        <a:t>GK</a:t>
                      </a:r>
                    </a:p>
                  </a:txBody>
                  <a:tcPr/>
                </a:tc>
                <a:tc>
                  <a:txBody>
                    <a:bodyPr/>
                    <a:lstStyle/>
                    <a:p>
                      <a:r>
                        <a:rPr lang="en-US" dirty="0"/>
                        <a:t>403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64306835"/>
                  </a:ext>
                </a:extLst>
              </a:tr>
              <a:tr h="370840">
                <a:tc>
                  <a:txBody>
                    <a:bodyPr/>
                    <a:lstStyle/>
                    <a:p>
                      <a:r>
                        <a:rPr lang="en-US" dirty="0"/>
                        <a:t>D</a:t>
                      </a:r>
                    </a:p>
                  </a:txBody>
                  <a:tcPr/>
                </a:tc>
                <a:tc>
                  <a:txBody>
                    <a:bodyPr/>
                    <a:lstStyle/>
                    <a:p>
                      <a:r>
                        <a:rPr lang="en-US" dirty="0"/>
                        <a:t>0</a:t>
                      </a:r>
                    </a:p>
                  </a:txBody>
                  <a:tcPr/>
                </a:tc>
                <a:tc>
                  <a:txBody>
                    <a:bodyPr/>
                    <a:lstStyle/>
                    <a:p>
                      <a:r>
                        <a:rPr lang="en-US" dirty="0"/>
                        <a:t>945</a:t>
                      </a:r>
                    </a:p>
                  </a:txBody>
                  <a:tcPr/>
                </a:tc>
                <a:tc>
                  <a:txBody>
                    <a:bodyPr/>
                    <a:lstStyle/>
                    <a:p>
                      <a:r>
                        <a:rPr lang="en-US" dirty="0"/>
                        <a:t>155</a:t>
                      </a:r>
                    </a:p>
                  </a:txBody>
                  <a:tcPr/>
                </a:tc>
                <a:tc>
                  <a:txBody>
                    <a:bodyPr/>
                    <a:lstStyle/>
                    <a:p>
                      <a:r>
                        <a:rPr lang="en-US" dirty="0"/>
                        <a:t>8</a:t>
                      </a:r>
                    </a:p>
                  </a:txBody>
                  <a:tcPr/>
                </a:tc>
                <a:extLst>
                  <a:ext uri="{0D108BD9-81ED-4DB2-BD59-A6C34878D82A}">
                    <a16:rowId xmlns:a16="http://schemas.microsoft.com/office/drawing/2014/main" val="2729787721"/>
                  </a:ext>
                </a:extLst>
              </a:tr>
              <a:tr h="370840">
                <a:tc>
                  <a:txBody>
                    <a:bodyPr/>
                    <a:lstStyle/>
                    <a:p>
                      <a:r>
                        <a:rPr lang="en-US" dirty="0"/>
                        <a:t>M</a:t>
                      </a:r>
                    </a:p>
                  </a:txBody>
                  <a:tcPr/>
                </a:tc>
                <a:tc>
                  <a:txBody>
                    <a:bodyPr/>
                    <a:lstStyle/>
                    <a:p>
                      <a:r>
                        <a:rPr lang="en-US" dirty="0"/>
                        <a:t>0</a:t>
                      </a:r>
                    </a:p>
                  </a:txBody>
                  <a:tcPr/>
                </a:tc>
                <a:tc>
                  <a:txBody>
                    <a:bodyPr/>
                    <a:lstStyle/>
                    <a:p>
                      <a:r>
                        <a:rPr lang="en-US" dirty="0"/>
                        <a:t>140</a:t>
                      </a:r>
                    </a:p>
                  </a:txBody>
                  <a:tcPr/>
                </a:tc>
                <a:tc>
                  <a:txBody>
                    <a:bodyPr/>
                    <a:lstStyle/>
                    <a:p>
                      <a:r>
                        <a:rPr lang="en-US" dirty="0"/>
                        <a:t>1153</a:t>
                      </a:r>
                    </a:p>
                  </a:txBody>
                  <a:tcPr/>
                </a:tc>
                <a:tc>
                  <a:txBody>
                    <a:bodyPr/>
                    <a:lstStyle/>
                    <a:p>
                      <a:r>
                        <a:rPr lang="en-US" dirty="0"/>
                        <a:t>196</a:t>
                      </a:r>
                    </a:p>
                  </a:txBody>
                  <a:tcPr/>
                </a:tc>
                <a:extLst>
                  <a:ext uri="{0D108BD9-81ED-4DB2-BD59-A6C34878D82A}">
                    <a16:rowId xmlns:a16="http://schemas.microsoft.com/office/drawing/2014/main" val="2877583548"/>
                  </a:ext>
                </a:extLst>
              </a:tr>
              <a:tr h="370840">
                <a:tc>
                  <a:txBody>
                    <a:bodyPr/>
                    <a:lstStyle/>
                    <a:p>
                      <a:r>
                        <a:rPr lang="en-US" dirty="0"/>
                        <a:t>O</a:t>
                      </a:r>
                    </a:p>
                  </a:txBody>
                  <a:tcPr/>
                </a:tc>
                <a:tc>
                  <a:txBody>
                    <a:bodyPr/>
                    <a:lstStyle/>
                    <a:p>
                      <a:r>
                        <a:rPr lang="en-US" dirty="0"/>
                        <a:t>0</a:t>
                      </a:r>
                    </a:p>
                  </a:txBody>
                  <a:tcPr/>
                </a:tc>
                <a:tc>
                  <a:txBody>
                    <a:bodyPr/>
                    <a:lstStyle/>
                    <a:p>
                      <a:r>
                        <a:rPr lang="en-US" dirty="0"/>
                        <a:t>3</a:t>
                      </a:r>
                    </a:p>
                  </a:txBody>
                  <a:tcPr/>
                </a:tc>
                <a:tc>
                  <a:txBody>
                    <a:bodyPr/>
                    <a:lstStyle/>
                    <a:p>
                      <a:r>
                        <a:rPr lang="en-US" dirty="0"/>
                        <a:t>126</a:t>
                      </a:r>
                    </a:p>
                  </a:txBody>
                  <a:tcPr/>
                </a:tc>
                <a:tc>
                  <a:txBody>
                    <a:bodyPr/>
                    <a:lstStyle/>
                    <a:p>
                      <a:r>
                        <a:rPr lang="en-US" dirty="0"/>
                        <a:t>463</a:t>
                      </a:r>
                    </a:p>
                  </a:txBody>
                  <a:tcPr/>
                </a:tc>
                <a:extLst>
                  <a:ext uri="{0D108BD9-81ED-4DB2-BD59-A6C34878D82A}">
                    <a16:rowId xmlns:a16="http://schemas.microsoft.com/office/drawing/2014/main" val="733266016"/>
                  </a:ext>
                </a:extLst>
              </a:tr>
            </a:tbl>
          </a:graphicData>
        </a:graphic>
      </p:graphicFrame>
      <p:sp>
        <p:nvSpPr>
          <p:cNvPr id="8" name="TextBox 7">
            <a:extLst>
              <a:ext uri="{FF2B5EF4-FFF2-40B4-BE49-F238E27FC236}">
                <a16:creationId xmlns:a16="http://schemas.microsoft.com/office/drawing/2014/main" id="{4D4A19F2-FD1D-4AD1-9AD3-C7E415853BA1}"/>
              </a:ext>
            </a:extLst>
          </p:cNvPr>
          <p:cNvSpPr txBox="1"/>
          <p:nvPr/>
        </p:nvSpPr>
        <p:spPr>
          <a:xfrm>
            <a:off x="547687" y="1628775"/>
            <a:ext cx="5414962" cy="444673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We use SVM with non-linear kernel</a:t>
            </a:r>
          </a:p>
          <a:p>
            <a:pPr marL="285750" indent="-285750">
              <a:lnSpc>
                <a:spcPct val="200000"/>
              </a:lnSpc>
              <a:buFont typeface="Arial" panose="020B0604020202020204" pitchFamily="34" charset="0"/>
              <a:buChar char="•"/>
            </a:pPr>
            <a:r>
              <a:rPr lang="en-US" dirty="0"/>
              <a:t>Decide the cost parameter</a:t>
            </a:r>
          </a:p>
          <a:p>
            <a:pPr marL="285750" indent="-285750">
              <a:lnSpc>
                <a:spcPct val="200000"/>
              </a:lnSpc>
              <a:buFont typeface="Arial" panose="020B0604020202020204" pitchFamily="34" charset="0"/>
              <a:buChar char="•"/>
            </a:pPr>
            <a:r>
              <a:rPr lang="en-US" dirty="0"/>
              <a:t>We take cost function 0.75, 0.9, 1, 1.1, 1.25 &amp; 2</a:t>
            </a:r>
          </a:p>
          <a:p>
            <a:pPr marL="285750" indent="-285750">
              <a:lnSpc>
                <a:spcPct val="200000"/>
              </a:lnSpc>
              <a:buFont typeface="Arial" panose="020B0604020202020204" pitchFamily="34" charset="0"/>
              <a:buChar char="•"/>
            </a:pPr>
            <a:r>
              <a:rPr lang="en-US" dirty="0"/>
              <a:t>1.1 has the highest accuracy</a:t>
            </a:r>
          </a:p>
          <a:p>
            <a:pPr marL="285750" indent="-285750">
              <a:lnSpc>
                <a:spcPct val="200000"/>
              </a:lnSpc>
              <a:buFont typeface="Arial" panose="020B0604020202020204" pitchFamily="34" charset="0"/>
              <a:buChar char="•"/>
            </a:pPr>
            <a:r>
              <a:rPr lang="en-US" dirty="0"/>
              <a:t>Predict and calculate accuracy</a:t>
            </a:r>
          </a:p>
          <a:p>
            <a:pPr marL="285750" indent="-285750">
              <a:lnSpc>
                <a:spcPct val="200000"/>
              </a:lnSpc>
              <a:buFont typeface="Arial" panose="020B0604020202020204" pitchFamily="34" charset="0"/>
              <a:buChar char="•"/>
            </a:pPr>
            <a:r>
              <a:rPr lang="en-US" dirty="0"/>
              <a:t>We get results similar to earlier model</a:t>
            </a:r>
          </a:p>
          <a:p>
            <a:pPr marL="285750" indent="-285750">
              <a:lnSpc>
                <a:spcPct val="200000"/>
              </a:lnSpc>
              <a:buFont typeface="Arial" panose="020B0604020202020204" pitchFamily="34" charset="0"/>
              <a:buChar char="•"/>
            </a:pPr>
            <a:r>
              <a:rPr lang="en-US" dirty="0"/>
              <a:t>A slight decrease in Defenders and slight increase in Midfielders </a:t>
            </a:r>
          </a:p>
        </p:txBody>
      </p:sp>
    </p:spTree>
    <p:extLst>
      <p:ext uri="{BB962C8B-B14F-4D97-AF65-F5344CB8AC3E}">
        <p14:creationId xmlns:p14="http://schemas.microsoft.com/office/powerpoint/2010/main" val="3296962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fade">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0C8D-72E0-4748-AD61-34FCFBBBFEDB}"/>
              </a:ext>
            </a:extLst>
          </p:cNvPr>
          <p:cNvSpPr>
            <a:spLocks noGrp="1"/>
          </p:cNvSpPr>
          <p:nvPr>
            <p:ph type="title"/>
          </p:nvPr>
        </p:nvSpPr>
        <p:spPr>
          <a:xfrm>
            <a:off x="428625" y="202692"/>
            <a:ext cx="11268075" cy="740283"/>
          </a:xfrm>
        </p:spPr>
        <p:txBody>
          <a:bodyPr>
            <a:normAutofit fontScale="90000"/>
          </a:bodyPr>
          <a:lstStyle/>
          <a:p>
            <a:r>
              <a:rPr lang="en-IN" dirty="0"/>
              <a:t>NEURAL NETWORK</a:t>
            </a:r>
            <a:endParaRPr lang="en-US" dirty="0"/>
          </a:p>
        </p:txBody>
      </p:sp>
      <p:sp>
        <p:nvSpPr>
          <p:cNvPr id="3" name="Content Placeholder 2">
            <a:extLst>
              <a:ext uri="{FF2B5EF4-FFF2-40B4-BE49-F238E27FC236}">
                <a16:creationId xmlns:a16="http://schemas.microsoft.com/office/drawing/2014/main" id="{DCECB79C-C2B9-47B6-82B4-3518461D7335}"/>
              </a:ext>
            </a:extLst>
          </p:cNvPr>
          <p:cNvSpPr>
            <a:spLocks noGrp="1"/>
          </p:cNvSpPr>
          <p:nvPr>
            <p:ph idx="1"/>
          </p:nvPr>
        </p:nvSpPr>
        <p:spPr>
          <a:xfrm>
            <a:off x="428626" y="2076450"/>
            <a:ext cx="6581773" cy="4578858"/>
          </a:xfrm>
        </p:spPr>
        <p:txBody>
          <a:bodyPr>
            <a:noAutofit/>
          </a:bodyPr>
          <a:lstStyle/>
          <a:p>
            <a:pPr marL="285750" indent="-285750" algn="just">
              <a:spcBef>
                <a:spcPts val="1800"/>
              </a:spcBef>
            </a:pPr>
            <a:r>
              <a:rPr lang="en-IN" sz="1600" dirty="0"/>
              <a:t>Organized in layers of interconnected 'nodes' containing 'activation function’</a:t>
            </a:r>
          </a:p>
          <a:p>
            <a:pPr marL="285750" indent="-285750" algn="just">
              <a:spcBef>
                <a:spcPts val="1800"/>
              </a:spcBef>
            </a:pPr>
            <a:r>
              <a:rPr lang="en-IN" sz="1600" dirty="0"/>
              <a:t>Has Black Box Configuration for performing Iterations &amp; check Desired Error Level</a:t>
            </a:r>
          </a:p>
          <a:p>
            <a:pPr marL="285750" indent="-285750" algn="just">
              <a:spcBef>
                <a:spcPts val="1800"/>
              </a:spcBef>
            </a:pPr>
            <a:r>
              <a:rPr lang="en-IN" sz="1600" dirty="0"/>
              <a:t>Randomly assign weights to connectors and bias to nodes</a:t>
            </a:r>
          </a:p>
          <a:p>
            <a:pPr marL="285750" indent="-285750" algn="just">
              <a:spcBef>
                <a:spcPts val="1800"/>
              </a:spcBef>
            </a:pPr>
            <a:r>
              <a:rPr lang="en-IN" sz="1600" dirty="0"/>
              <a:t>Nodes Value: h1 =(x1*weight1+x2*weight2)+bias1</a:t>
            </a:r>
          </a:p>
          <a:p>
            <a:pPr marL="285750" indent="-285750" algn="just">
              <a:spcBef>
                <a:spcPts val="1800"/>
              </a:spcBef>
            </a:pPr>
            <a:r>
              <a:rPr lang="en-IN" sz="1600" dirty="0"/>
              <a:t>Uses 'learning rule' to modify weights of connections according to input patterns</a:t>
            </a:r>
          </a:p>
          <a:p>
            <a:pPr marL="285750" indent="-285750" algn="just">
              <a:spcBef>
                <a:spcPts val="1800"/>
              </a:spcBef>
            </a:pPr>
            <a:r>
              <a:rPr lang="en-IN" sz="1600" dirty="0"/>
              <a:t>Inputs through a random rate which gets more accurate over time</a:t>
            </a:r>
          </a:p>
          <a:p>
            <a:pPr marL="285750" indent="-285750" algn="just">
              <a:spcBef>
                <a:spcPts val="1800"/>
              </a:spcBef>
            </a:pPr>
            <a:r>
              <a:rPr lang="en-IN" sz="1600" dirty="0"/>
              <a:t>Does ‘Backpropagation’ of error to adjust weights and biases</a:t>
            </a:r>
          </a:p>
          <a:p>
            <a:pPr marL="285750" indent="-285750" algn="just">
              <a:spcBef>
                <a:spcPts val="1800"/>
              </a:spcBef>
            </a:pPr>
            <a:r>
              <a:rPr lang="en-IN" sz="1600" dirty="0"/>
              <a:t>Once done, we test input to get good </a:t>
            </a:r>
            <a:r>
              <a:rPr lang="en-IN" sz="1600" i="1" dirty="0"/>
              <a:t>guesstimation</a:t>
            </a:r>
            <a:r>
              <a:rPr lang="en-IN" sz="1600" dirty="0"/>
              <a:t> of outputs</a:t>
            </a:r>
          </a:p>
        </p:txBody>
      </p:sp>
      <p:pic>
        <p:nvPicPr>
          <p:cNvPr id="4" name="Picture 3">
            <a:extLst>
              <a:ext uri="{FF2B5EF4-FFF2-40B4-BE49-F238E27FC236}">
                <a16:creationId xmlns:a16="http://schemas.microsoft.com/office/drawing/2014/main" id="{29CE3344-2C5A-488B-A77E-7E5B0F062C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8525" y="2076449"/>
            <a:ext cx="4448175" cy="4578858"/>
          </a:xfrm>
          <a:prstGeom prst="rect">
            <a:avLst/>
          </a:prstGeom>
        </p:spPr>
      </p:pic>
      <p:sp>
        <p:nvSpPr>
          <p:cNvPr id="5" name="TextBox 4">
            <a:extLst>
              <a:ext uri="{FF2B5EF4-FFF2-40B4-BE49-F238E27FC236}">
                <a16:creationId xmlns:a16="http://schemas.microsoft.com/office/drawing/2014/main" id="{E642C360-80E9-4EA3-BC31-0995FB0B31A1}"/>
              </a:ext>
            </a:extLst>
          </p:cNvPr>
          <p:cNvSpPr txBox="1"/>
          <p:nvPr/>
        </p:nvSpPr>
        <p:spPr>
          <a:xfrm>
            <a:off x="428625" y="1206922"/>
            <a:ext cx="11268075" cy="646331"/>
          </a:xfrm>
          <a:prstGeom prst="rect">
            <a:avLst/>
          </a:prstGeom>
          <a:noFill/>
        </p:spPr>
        <p:txBody>
          <a:bodyPr wrap="square" rtlCol="0">
            <a:spAutoFit/>
          </a:bodyPr>
          <a:lstStyle/>
          <a:p>
            <a:pPr algn="ctr"/>
            <a:r>
              <a:rPr lang="en-IN" i="1" dirty="0"/>
              <a:t>“A computer system modelled on the human brain where highly interconnected elements </a:t>
            </a:r>
          </a:p>
          <a:p>
            <a:pPr algn="ctr"/>
            <a:r>
              <a:rPr lang="en-IN" i="1" dirty="0"/>
              <a:t>	process information by their dynamic state response to external inputs”</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147488486"/>
      </p:ext>
    </p:extLst>
  </p:cSld>
  <p:clrMapOvr>
    <a:masterClrMapping/>
  </p:clrMapOvr>
  <p:transition spd="slow" advTm="18420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500"/>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6"/>
                </p:tgtEl>
              </p:cMediaNode>
            </p:audio>
          </p:childTnLst>
        </p:cTn>
      </p:par>
    </p:tnLst>
    <p:bldLst>
      <p:bldP spid="3" grpId="0" uiExpand="1"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B1E0-E824-4AF4-8D9A-5D3C42FBF1DE}"/>
              </a:ext>
            </a:extLst>
          </p:cNvPr>
          <p:cNvSpPr>
            <a:spLocks noGrp="1"/>
          </p:cNvSpPr>
          <p:nvPr>
            <p:ph type="title"/>
          </p:nvPr>
        </p:nvSpPr>
        <p:spPr>
          <a:xfrm>
            <a:off x="295275" y="310253"/>
            <a:ext cx="5505450" cy="803792"/>
          </a:xfrm>
        </p:spPr>
        <p:txBody>
          <a:bodyPr>
            <a:normAutofit fontScale="90000"/>
          </a:bodyPr>
          <a:lstStyle/>
          <a:p>
            <a:r>
              <a:rPr lang="en-IN" dirty="0"/>
              <a:t>PREDICTIONS WITH NEURAL NETWORK</a:t>
            </a:r>
            <a:endParaRPr lang="en-US" dirty="0"/>
          </a:p>
        </p:txBody>
      </p:sp>
      <p:sp>
        <p:nvSpPr>
          <p:cNvPr id="4" name="Text Placeholder 3">
            <a:extLst>
              <a:ext uri="{FF2B5EF4-FFF2-40B4-BE49-F238E27FC236}">
                <a16:creationId xmlns:a16="http://schemas.microsoft.com/office/drawing/2014/main" id="{B8CF4606-C688-4522-B659-F49B2936A4BF}"/>
              </a:ext>
            </a:extLst>
          </p:cNvPr>
          <p:cNvSpPr>
            <a:spLocks noGrp="1"/>
          </p:cNvSpPr>
          <p:nvPr>
            <p:ph type="body" sz="half" idx="2"/>
          </p:nvPr>
        </p:nvSpPr>
        <p:spPr>
          <a:xfrm>
            <a:off x="295275" y="1323975"/>
            <a:ext cx="5505450" cy="5223771"/>
          </a:xfrm>
        </p:spPr>
        <p:txBody>
          <a:bodyPr>
            <a:normAutofit fontScale="92500" lnSpcReduction="10000"/>
          </a:bodyPr>
          <a:lstStyle/>
          <a:p>
            <a:pPr marL="285750" indent="-285750" algn="just">
              <a:lnSpc>
                <a:spcPct val="150000"/>
              </a:lnSpc>
              <a:buFont typeface="Arial" panose="020B0604020202020204" pitchFamily="34" charset="0"/>
              <a:buChar char="•"/>
            </a:pPr>
            <a:r>
              <a:rPr lang="en-IN" sz="1800" dirty="0"/>
              <a:t>Use “</a:t>
            </a:r>
            <a:r>
              <a:rPr lang="en-IN" sz="1800" dirty="0" err="1"/>
              <a:t>Repeatedcv</a:t>
            </a:r>
            <a:r>
              <a:rPr lang="en-IN" sz="1800" dirty="0"/>
              <a:t>” Resampling with 10-fold cross-validation repeated 3 times.</a:t>
            </a:r>
          </a:p>
          <a:p>
            <a:pPr marL="285750" indent="-285750" algn="just">
              <a:lnSpc>
                <a:spcPct val="150000"/>
              </a:lnSpc>
              <a:buFont typeface="Arial" panose="020B0604020202020204" pitchFamily="34" charset="0"/>
              <a:buChar char="•"/>
            </a:pPr>
            <a:r>
              <a:rPr lang="en-IN" sz="1800" dirty="0"/>
              <a:t>Specify Hyper-Parameters for tuning:</a:t>
            </a:r>
          </a:p>
          <a:p>
            <a:pPr algn="just">
              <a:lnSpc>
                <a:spcPct val="150000"/>
              </a:lnSpc>
            </a:pPr>
            <a:r>
              <a:rPr lang="en-IN" sz="1800" dirty="0"/>
              <a:t>	Size = (1, 5, 10, 15)</a:t>
            </a:r>
          </a:p>
          <a:p>
            <a:pPr algn="just">
              <a:lnSpc>
                <a:spcPct val="150000"/>
              </a:lnSpc>
            </a:pPr>
            <a:r>
              <a:rPr lang="en-IN" sz="1800" dirty="0"/>
              <a:t>	Decay =(.2, .5, .7) </a:t>
            </a:r>
          </a:p>
          <a:p>
            <a:pPr marL="285750" indent="-285750" algn="just">
              <a:lnSpc>
                <a:spcPct val="150000"/>
              </a:lnSpc>
              <a:buFont typeface="Arial" panose="020B0604020202020204" pitchFamily="34" charset="0"/>
              <a:buChar char="•"/>
            </a:pPr>
            <a:r>
              <a:rPr lang="en-IN" sz="1800" dirty="0"/>
              <a:t>Train Neural Network using tuning and control parameters</a:t>
            </a:r>
          </a:p>
          <a:p>
            <a:pPr marL="285750" indent="-285750" algn="just">
              <a:lnSpc>
                <a:spcPct val="150000"/>
              </a:lnSpc>
              <a:buFont typeface="Arial" panose="020B0604020202020204" pitchFamily="34" charset="0"/>
              <a:buChar char="•"/>
            </a:pPr>
            <a:r>
              <a:rPr lang="en-IN" sz="1800" dirty="0"/>
              <a:t>Select Optimal Model with Highest Accuracy and Kappa</a:t>
            </a:r>
          </a:p>
          <a:p>
            <a:pPr marL="285750" indent="-285750" algn="just">
              <a:lnSpc>
                <a:spcPct val="150000"/>
              </a:lnSpc>
              <a:buFont typeface="Arial" panose="020B0604020202020204" pitchFamily="34" charset="0"/>
              <a:buChar char="•"/>
            </a:pPr>
            <a:r>
              <a:rPr lang="en-IN" sz="1800" dirty="0"/>
              <a:t>Final/Best values for model were:</a:t>
            </a:r>
          </a:p>
          <a:p>
            <a:pPr algn="just">
              <a:lnSpc>
                <a:spcPct val="150000"/>
              </a:lnSpc>
            </a:pPr>
            <a:r>
              <a:rPr lang="en-IN" sz="1800" dirty="0"/>
              <a:t>	Size = 5 </a:t>
            </a:r>
          </a:p>
          <a:p>
            <a:pPr algn="just">
              <a:lnSpc>
                <a:spcPct val="150000"/>
              </a:lnSpc>
            </a:pPr>
            <a:r>
              <a:rPr lang="en-IN" sz="1800" dirty="0"/>
              <a:t>	Decay = 0.7</a:t>
            </a:r>
          </a:p>
        </p:txBody>
      </p:sp>
      <p:pic>
        <p:nvPicPr>
          <p:cNvPr id="6" name="Picture 5">
            <a:extLst>
              <a:ext uri="{FF2B5EF4-FFF2-40B4-BE49-F238E27FC236}">
                <a16:creationId xmlns:a16="http://schemas.microsoft.com/office/drawing/2014/main" id="{4360781A-708F-4301-A2E5-41BFE03FE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9" y="76200"/>
            <a:ext cx="5800725" cy="2947238"/>
          </a:xfrm>
          <a:prstGeom prst="rect">
            <a:avLst/>
          </a:prstGeom>
        </p:spPr>
      </p:pic>
      <p:pic>
        <p:nvPicPr>
          <p:cNvPr id="7" name="Picture 6">
            <a:extLst>
              <a:ext uri="{FF2B5EF4-FFF2-40B4-BE49-F238E27FC236}">
                <a16:creationId xmlns:a16="http://schemas.microsoft.com/office/drawing/2014/main" id="{332EFAEF-FE88-407B-A41D-76815067D6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999" y="3124199"/>
            <a:ext cx="5800725" cy="3657601"/>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272695879"/>
      </p:ext>
    </p:extLst>
  </p:cSld>
  <p:clrMapOvr>
    <a:masterClrMapping/>
  </p:clrMapOvr>
  <p:transition spd="slow" advTm="11533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Effect transition="in" filter="fade">
                                      <p:cBhvr>
                                        <p:cTn id="52" dur="500"/>
                                        <p:tgtEl>
                                          <p:spTgt spid="4">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3"/>
                </p:tgtEl>
              </p:cMediaNode>
            </p:audio>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9A13-5BB0-4CF1-8C0B-75759AD3E3DB}"/>
              </a:ext>
            </a:extLst>
          </p:cNvPr>
          <p:cNvSpPr>
            <a:spLocks noGrp="1"/>
          </p:cNvSpPr>
          <p:nvPr>
            <p:ph type="title"/>
          </p:nvPr>
        </p:nvSpPr>
        <p:spPr>
          <a:xfrm>
            <a:off x="428625" y="231267"/>
            <a:ext cx="11277600" cy="787908"/>
          </a:xfrm>
        </p:spPr>
        <p:txBody>
          <a:bodyPr/>
          <a:lstStyle/>
          <a:p>
            <a:r>
              <a:rPr lang="en-US" dirty="0"/>
              <a:t>Conclusions</a:t>
            </a:r>
          </a:p>
        </p:txBody>
      </p:sp>
      <p:sp>
        <p:nvSpPr>
          <p:cNvPr id="3" name="Content Placeholder 2">
            <a:extLst>
              <a:ext uri="{FF2B5EF4-FFF2-40B4-BE49-F238E27FC236}">
                <a16:creationId xmlns:a16="http://schemas.microsoft.com/office/drawing/2014/main" id="{19265C8A-6B8C-476C-BFE9-5E4F0C4F78C1}"/>
              </a:ext>
            </a:extLst>
          </p:cNvPr>
          <p:cNvSpPr>
            <a:spLocks noGrp="1"/>
          </p:cNvSpPr>
          <p:nvPr>
            <p:ph idx="1"/>
          </p:nvPr>
        </p:nvSpPr>
        <p:spPr>
          <a:xfrm>
            <a:off x="428624" y="1209675"/>
            <a:ext cx="5505451" cy="5417057"/>
          </a:xfrm>
        </p:spPr>
        <p:txBody>
          <a:bodyPr/>
          <a:lstStyle/>
          <a:p>
            <a:r>
              <a:rPr lang="en-US" dirty="0"/>
              <a:t>1</a:t>
            </a:r>
          </a:p>
          <a:p>
            <a:r>
              <a:rPr lang="en-US" dirty="0"/>
              <a:t>2</a:t>
            </a:r>
          </a:p>
          <a:p>
            <a:r>
              <a:rPr lang="en-US" dirty="0"/>
              <a:t>3</a:t>
            </a:r>
          </a:p>
          <a:p>
            <a:r>
              <a:rPr lang="en-US" dirty="0"/>
              <a:t>4</a:t>
            </a:r>
          </a:p>
          <a:p>
            <a:r>
              <a:rPr lang="en-US" dirty="0"/>
              <a:t>5</a:t>
            </a:r>
          </a:p>
          <a:p>
            <a:endParaRPr lang="en-US" dirty="0"/>
          </a:p>
          <a:p>
            <a:endParaRPr lang="en-US" dirty="0"/>
          </a:p>
        </p:txBody>
      </p:sp>
      <p:graphicFrame>
        <p:nvGraphicFramePr>
          <p:cNvPr id="8" name="Table 7">
            <a:extLst>
              <a:ext uri="{FF2B5EF4-FFF2-40B4-BE49-F238E27FC236}">
                <a16:creationId xmlns:a16="http://schemas.microsoft.com/office/drawing/2014/main" id="{6AE0C48A-BC54-4F36-8E28-01D5C1B5845C}"/>
              </a:ext>
            </a:extLst>
          </p:cNvPr>
          <p:cNvGraphicFramePr>
            <a:graphicFrameLocks noGrp="1"/>
          </p:cNvGraphicFramePr>
          <p:nvPr>
            <p:extLst>
              <p:ext uri="{D42A27DB-BD31-4B8C-83A1-F6EECF244321}">
                <p14:modId xmlns:p14="http://schemas.microsoft.com/office/powerpoint/2010/main" val="2531274638"/>
              </p:ext>
            </p:extLst>
          </p:nvPr>
        </p:nvGraphicFramePr>
        <p:xfrm>
          <a:off x="6257927" y="1434040"/>
          <a:ext cx="5448300" cy="1709208"/>
        </p:xfrm>
        <a:graphic>
          <a:graphicData uri="http://schemas.openxmlformats.org/drawingml/2006/table">
            <a:tbl>
              <a:tblPr firstRow="1" bandRow="1">
                <a:tableStyleId>{5940675A-B579-460E-94D1-54222C63F5DA}</a:tableStyleId>
              </a:tblPr>
              <a:tblGrid>
                <a:gridCol w="1089660">
                  <a:extLst>
                    <a:ext uri="{9D8B030D-6E8A-4147-A177-3AD203B41FA5}">
                      <a16:colId xmlns:a16="http://schemas.microsoft.com/office/drawing/2014/main" val="2364365343"/>
                    </a:ext>
                  </a:extLst>
                </a:gridCol>
                <a:gridCol w="1089660">
                  <a:extLst>
                    <a:ext uri="{9D8B030D-6E8A-4147-A177-3AD203B41FA5}">
                      <a16:colId xmlns:a16="http://schemas.microsoft.com/office/drawing/2014/main" val="3239171879"/>
                    </a:ext>
                  </a:extLst>
                </a:gridCol>
                <a:gridCol w="1089660">
                  <a:extLst>
                    <a:ext uri="{9D8B030D-6E8A-4147-A177-3AD203B41FA5}">
                      <a16:colId xmlns:a16="http://schemas.microsoft.com/office/drawing/2014/main" val="29002995"/>
                    </a:ext>
                  </a:extLst>
                </a:gridCol>
                <a:gridCol w="1089660">
                  <a:extLst>
                    <a:ext uri="{9D8B030D-6E8A-4147-A177-3AD203B41FA5}">
                      <a16:colId xmlns:a16="http://schemas.microsoft.com/office/drawing/2014/main" val="3488396476"/>
                    </a:ext>
                  </a:extLst>
                </a:gridCol>
                <a:gridCol w="1089660">
                  <a:extLst>
                    <a:ext uri="{9D8B030D-6E8A-4147-A177-3AD203B41FA5}">
                      <a16:colId xmlns:a16="http://schemas.microsoft.com/office/drawing/2014/main" val="1128127722"/>
                    </a:ext>
                  </a:extLst>
                </a:gridCol>
              </a:tblGrid>
              <a:tr h="569736">
                <a:tc>
                  <a:txBody>
                    <a:bodyPr/>
                    <a:lstStyle/>
                    <a:p>
                      <a:endParaRPr lang="en-US" dirty="0"/>
                    </a:p>
                  </a:txBody>
                  <a:tcPr/>
                </a:tc>
                <a:tc>
                  <a:txBody>
                    <a:bodyPr/>
                    <a:lstStyle/>
                    <a:p>
                      <a:r>
                        <a:rPr lang="en-US" dirty="0"/>
                        <a:t>kNN</a:t>
                      </a:r>
                    </a:p>
                  </a:txBody>
                  <a:tcPr/>
                </a:tc>
                <a:tc>
                  <a:txBody>
                    <a:bodyPr/>
                    <a:lstStyle/>
                    <a:p>
                      <a:r>
                        <a:rPr lang="en-US" dirty="0"/>
                        <a:t>RF</a:t>
                      </a:r>
                    </a:p>
                  </a:txBody>
                  <a:tcPr/>
                </a:tc>
                <a:tc>
                  <a:txBody>
                    <a:bodyPr/>
                    <a:lstStyle/>
                    <a:p>
                      <a:r>
                        <a:rPr lang="en-US" dirty="0"/>
                        <a:t>SVM</a:t>
                      </a:r>
                    </a:p>
                  </a:txBody>
                  <a:tcPr/>
                </a:tc>
                <a:tc>
                  <a:txBody>
                    <a:bodyPr/>
                    <a:lstStyle/>
                    <a:p>
                      <a:r>
                        <a:rPr lang="en-US" dirty="0"/>
                        <a:t>N-Net</a:t>
                      </a:r>
                    </a:p>
                  </a:txBody>
                  <a:tcPr/>
                </a:tc>
                <a:extLst>
                  <a:ext uri="{0D108BD9-81ED-4DB2-BD59-A6C34878D82A}">
                    <a16:rowId xmlns:a16="http://schemas.microsoft.com/office/drawing/2014/main" val="699588786"/>
                  </a:ext>
                </a:extLst>
              </a:tr>
              <a:tr h="569736">
                <a:tc>
                  <a:txBody>
                    <a:bodyPr/>
                    <a:lstStyle/>
                    <a:p>
                      <a:r>
                        <a:rPr lang="en-US" dirty="0"/>
                        <a:t>Accuracy</a:t>
                      </a:r>
                    </a:p>
                  </a:txBody>
                  <a:tcPr/>
                </a:tc>
                <a:tc>
                  <a:txBody>
                    <a:bodyPr/>
                    <a:lstStyle/>
                    <a:p>
                      <a:r>
                        <a:rPr lang="en-US" dirty="0"/>
                        <a:t>0.8155</a:t>
                      </a:r>
                    </a:p>
                  </a:txBody>
                  <a:tcPr/>
                </a:tc>
                <a:tc>
                  <a:txBody>
                    <a:bodyPr/>
                    <a:lstStyle/>
                    <a:p>
                      <a:r>
                        <a:rPr lang="en-US" dirty="0"/>
                        <a:t>0.8297</a:t>
                      </a:r>
                    </a:p>
                  </a:txBody>
                  <a:tcPr/>
                </a:tc>
                <a:tc>
                  <a:txBody>
                    <a:bodyPr/>
                    <a:lstStyle/>
                    <a:p>
                      <a:r>
                        <a:rPr lang="en-US" dirty="0"/>
                        <a:t>0.8247</a:t>
                      </a:r>
                    </a:p>
                  </a:txBody>
                  <a:tcPr/>
                </a:tc>
                <a:tc>
                  <a:txBody>
                    <a:bodyPr/>
                    <a:lstStyle/>
                    <a:p>
                      <a:r>
                        <a:rPr lang="en-US" dirty="0"/>
                        <a:t>0.8216</a:t>
                      </a:r>
                    </a:p>
                  </a:txBody>
                  <a:tcPr/>
                </a:tc>
                <a:extLst>
                  <a:ext uri="{0D108BD9-81ED-4DB2-BD59-A6C34878D82A}">
                    <a16:rowId xmlns:a16="http://schemas.microsoft.com/office/drawing/2014/main" val="66977143"/>
                  </a:ext>
                </a:extLst>
              </a:tr>
              <a:tr h="569736">
                <a:tc>
                  <a:txBody>
                    <a:bodyPr/>
                    <a:lstStyle/>
                    <a:p>
                      <a:r>
                        <a:rPr lang="en-US" dirty="0"/>
                        <a:t>Kappa</a:t>
                      </a:r>
                    </a:p>
                  </a:txBody>
                  <a:tcPr/>
                </a:tc>
                <a:tc>
                  <a:txBody>
                    <a:bodyPr/>
                    <a:lstStyle/>
                    <a:p>
                      <a:r>
                        <a:rPr lang="en-US" dirty="0"/>
                        <a:t>0.7343</a:t>
                      </a:r>
                    </a:p>
                  </a:txBody>
                  <a:tcPr/>
                </a:tc>
                <a:tc>
                  <a:txBody>
                    <a:bodyPr/>
                    <a:lstStyle/>
                    <a:p>
                      <a:r>
                        <a:rPr lang="en-US" dirty="0"/>
                        <a:t>0.7561</a:t>
                      </a:r>
                    </a:p>
                  </a:txBody>
                  <a:tcPr/>
                </a:tc>
                <a:tc>
                  <a:txBody>
                    <a:bodyPr/>
                    <a:lstStyle/>
                    <a:p>
                      <a:r>
                        <a:rPr lang="en-US" dirty="0"/>
                        <a:t>0.7488</a:t>
                      </a:r>
                    </a:p>
                  </a:txBody>
                  <a:tcPr/>
                </a:tc>
                <a:tc>
                  <a:txBody>
                    <a:bodyPr/>
                    <a:lstStyle/>
                    <a:p>
                      <a:r>
                        <a:rPr lang="en-US" dirty="0"/>
                        <a:t>0.7448</a:t>
                      </a:r>
                    </a:p>
                  </a:txBody>
                  <a:tcPr/>
                </a:tc>
                <a:extLst>
                  <a:ext uri="{0D108BD9-81ED-4DB2-BD59-A6C34878D82A}">
                    <a16:rowId xmlns:a16="http://schemas.microsoft.com/office/drawing/2014/main" val="3184041662"/>
                  </a:ext>
                </a:extLst>
              </a:tr>
            </a:tbl>
          </a:graphicData>
        </a:graphic>
      </p:graphicFrame>
      <p:graphicFrame>
        <p:nvGraphicFramePr>
          <p:cNvPr id="11" name="Chart 10">
            <a:extLst>
              <a:ext uri="{FF2B5EF4-FFF2-40B4-BE49-F238E27FC236}">
                <a16:creationId xmlns:a16="http://schemas.microsoft.com/office/drawing/2014/main" id="{6EBD9F84-0021-4CB4-8DDC-6BBE2CC53B62}"/>
              </a:ext>
            </a:extLst>
          </p:cNvPr>
          <p:cNvGraphicFramePr/>
          <p:nvPr>
            <p:extLst>
              <p:ext uri="{D42A27DB-BD31-4B8C-83A1-F6EECF244321}">
                <p14:modId xmlns:p14="http://schemas.microsoft.com/office/powerpoint/2010/main" val="3474409738"/>
              </p:ext>
            </p:extLst>
          </p:nvPr>
        </p:nvGraphicFramePr>
        <p:xfrm>
          <a:off x="6257927" y="3314700"/>
          <a:ext cx="5448298" cy="33120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3638277"/>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9|11.2|17.5|26|37.6|21.1|15.6|18.5|19|3.6"/>
</p:tagLst>
</file>

<file path=ppt/tags/tag2.xml><?xml version="1.0" encoding="utf-8"?>
<p:tagLst xmlns:a="http://schemas.openxmlformats.org/drawingml/2006/main" xmlns:r="http://schemas.openxmlformats.org/officeDocument/2006/relationships" xmlns:p="http://schemas.openxmlformats.org/presentationml/2006/main">
  <p:tag name="TIMING" val="|11.8|22.3|15.4|8.1|15|6|19.4|1.2|15.4"/>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1592</TotalTime>
  <Words>1117</Words>
  <Application>Microsoft Office PowerPoint</Application>
  <PresentationFormat>Widescreen</PresentationFormat>
  <Paragraphs>247</Paragraphs>
  <Slides>10</Slides>
  <Notes>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Corbel</vt:lpstr>
      <vt:lpstr>Parcel</vt:lpstr>
      <vt:lpstr>Predicting player position </vt:lpstr>
      <vt:lpstr>the Data</vt:lpstr>
      <vt:lpstr>Pre processing</vt:lpstr>
      <vt:lpstr>The kNN MODEL</vt:lpstr>
      <vt:lpstr>Random forest Model</vt:lpstr>
      <vt:lpstr>Support vector machine model</vt:lpstr>
      <vt:lpstr>NEURAL NETWORK</vt:lpstr>
      <vt:lpstr>PREDICTIONS WITH NEURAL NETWORK</vt:lpstr>
      <vt:lpstr>Conclusions</vt:lpstr>
      <vt:lpstr>Future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player position</dc:title>
  <dc:creator>Pranav P</dc:creator>
  <cp:lastModifiedBy>pranab.28jan@gmail.com</cp:lastModifiedBy>
  <cp:revision>36</cp:revision>
  <dcterms:created xsi:type="dcterms:W3CDTF">2018-12-08T19:57:41Z</dcterms:created>
  <dcterms:modified xsi:type="dcterms:W3CDTF">2018-12-11T02:32:24Z</dcterms:modified>
</cp:coreProperties>
</file>